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4" r:id="rId12"/>
    <p:sldId id="265" r:id="rId13"/>
    <p:sldId id="266" r:id="rId14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C3D91"/>
    <a:srgbClr val="78848E"/>
    <a:srgbClr val="0088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58" autoAdjust="0"/>
    <p:restoredTop sz="72385" autoAdjust="0"/>
  </p:normalViewPr>
  <p:slideViewPr>
    <p:cSldViewPr snapToGrid="0" snapToObjects="1">
      <p:cViewPr varScale="1">
        <p:scale>
          <a:sx n="50" d="100"/>
          <a:sy n="50" d="100"/>
        </p:scale>
        <p:origin x="177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7" d="100"/>
          <a:sy n="67" d="100"/>
        </p:scale>
        <p:origin x="3120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yan Christie" userId="0d78f0f04973760b" providerId="LiveId" clId="{0C0C67F4-682A-4E56-9369-3754800EBB55}"/>
    <pc:docChg chg="modSld">
      <pc:chgData name="Ryan Christie" userId="0d78f0f04973760b" providerId="LiveId" clId="{0C0C67F4-682A-4E56-9369-3754800EBB55}" dt="2023-11-08T08:31:10.950" v="4" actId="20577"/>
      <pc:docMkLst>
        <pc:docMk/>
      </pc:docMkLst>
      <pc:sldChg chg="modSp mod">
        <pc:chgData name="Ryan Christie" userId="0d78f0f04973760b" providerId="LiveId" clId="{0C0C67F4-682A-4E56-9369-3754800EBB55}" dt="2023-11-08T08:31:10.950" v="4" actId="20577"/>
        <pc:sldMkLst>
          <pc:docMk/>
          <pc:sldMk cId="1753774604" sldId="256"/>
        </pc:sldMkLst>
        <pc:spChg chg="mod">
          <ac:chgData name="Ryan Christie" userId="0d78f0f04973760b" providerId="LiveId" clId="{0C0C67F4-682A-4E56-9369-3754800EBB55}" dt="2023-11-08T08:31:10.950" v="4" actId="20577"/>
          <ac:spMkLst>
            <pc:docMk/>
            <pc:sldMk cId="1753774604" sldId="256"/>
            <ac:spMk id="3" creationId="{00000000-0000-0000-0000-000000000000}"/>
          </ac:spMkLst>
        </pc:spChg>
      </pc:sldChg>
      <pc:sldChg chg="modSp mod">
        <pc:chgData name="Ryan Christie" userId="0d78f0f04973760b" providerId="LiveId" clId="{0C0C67F4-682A-4E56-9369-3754800EBB55}" dt="2023-11-08T08:30:59.057" v="2" actId="403"/>
        <pc:sldMkLst>
          <pc:docMk/>
          <pc:sldMk cId="92221600" sldId="266"/>
        </pc:sldMkLst>
        <pc:spChg chg="mod">
          <ac:chgData name="Ryan Christie" userId="0d78f0f04973760b" providerId="LiveId" clId="{0C0C67F4-682A-4E56-9369-3754800EBB55}" dt="2023-11-08T08:30:59.057" v="2" actId="403"/>
          <ac:spMkLst>
            <pc:docMk/>
            <pc:sldMk cId="92221600" sldId="266"/>
            <ac:spMk id="3" creationId="{0CAB26F8-EE77-D750-D2C1-C775E4DDB88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88285-5851-4C91-BAB5-0330854CC28D}" type="datetimeFigureOut">
              <a:rPr lang="en-ZA" smtClean="0"/>
              <a:t>2023/11/08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270B5A-80FC-4E2F-88DF-4847C78B6BC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760540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96F781-C774-354D-A82E-25D0CDEA6942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C15650-CA33-A740-ADD5-EB46FA1DD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711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Ridging HPs are responsible for almost half of the 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annual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rainfall along the south coast of the Eastern and Western Cape Provinces of South Africa (</a:t>
            </a:r>
            <a:r>
              <a:rPr lang="en-Z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Engelbrecht et al 2015; 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Pohl </a:t>
            </a:r>
            <a:r>
              <a:rPr lang="en-GB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 al.,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2018). The western parts of southern Africa are often subjected to regional scale synoptic systems formed in the subpolar LP. One of the most common systems is a cut-off low (COL). COLs have the ability to produce large amounts of precipitation, which can lead to flash flooding (Singleton and Reason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2006). In South Africa, the winter rainfall zone as well as the southern Cape region receive the majority of its precipitation from ridging HPs and COLs (Engelbrecht and Landman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2016). </a:t>
            </a: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C15650-CA33-A740-ADD5-EB46FA1DD63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314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23"/>
          <p:cNvSpPr>
            <a:spLocks noGrp="1"/>
          </p:cNvSpPr>
          <p:nvPr>
            <p:ph type="body" sz="quarter" idx="10" hasCustomPrompt="1"/>
          </p:nvPr>
        </p:nvSpPr>
        <p:spPr>
          <a:xfrm>
            <a:off x="638665" y="5346777"/>
            <a:ext cx="4819945" cy="82076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 sz="1200">
                <a:latin typeface="Arial" charset="0"/>
                <a:ea typeface="Arial" charset="0"/>
                <a:cs typeface="Arial" charset="0"/>
              </a:defRPr>
            </a:lvl2pPr>
            <a:lvl3pPr marL="914400" indent="0">
              <a:buNone/>
              <a:defRPr sz="1200">
                <a:latin typeface="Arial" charset="0"/>
                <a:ea typeface="Arial" charset="0"/>
                <a:cs typeface="Arial" charset="0"/>
              </a:defRPr>
            </a:lvl3pPr>
            <a:lvl4pPr marL="1371600" indent="0">
              <a:buNone/>
              <a:defRPr sz="1200">
                <a:latin typeface="Arial" charset="0"/>
                <a:ea typeface="Arial" charset="0"/>
                <a:cs typeface="Arial" charset="0"/>
              </a:defRPr>
            </a:lvl4pPr>
            <a:lvl5pPr marL="1828800" indent="0">
              <a:buNone/>
              <a:defRPr sz="120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38665" y="3325467"/>
            <a:ext cx="5573598" cy="917592"/>
          </a:xfrm>
        </p:spPr>
        <p:txBody>
          <a:bodyPr anchor="b">
            <a:noAutofit/>
          </a:bodyPr>
          <a:lstStyle>
            <a:lvl1pPr algn="l">
              <a:defRPr sz="3200" b="1" i="0">
                <a:solidFill>
                  <a:srgbClr val="6C3D9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38665" y="4375034"/>
            <a:ext cx="5573598" cy="819133"/>
          </a:xfrm>
        </p:spPr>
        <p:txBody>
          <a:bodyPr>
            <a:normAutofit/>
          </a:bodyPr>
          <a:lstStyle>
            <a:lvl1pPr marL="0" indent="0" algn="l">
              <a:buNone/>
              <a:defRPr sz="2400" b="0" i="1">
                <a:solidFill>
                  <a:srgbClr val="00889C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370384" cy="1538088"/>
          </a:xfrm>
          <a:prstGeom prst="rect">
            <a:avLst/>
          </a:prstGeom>
        </p:spPr>
      </p:pic>
    </p:spTree>
    <p:custDataLst>
      <p:tags r:id="rId1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604" y="365127"/>
            <a:ext cx="8458792" cy="898066"/>
          </a:xfrm>
        </p:spPr>
        <p:txBody>
          <a:bodyPr anchor="t">
            <a:normAutofit/>
          </a:bodyPr>
          <a:lstStyle>
            <a:lvl1pPr>
              <a:defRPr sz="3000" b="1" i="0">
                <a:solidFill>
                  <a:srgbClr val="6C3D9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604" y="1460980"/>
            <a:ext cx="8458792" cy="4515613"/>
          </a:xfrm>
        </p:spPr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134" y="6489932"/>
            <a:ext cx="1083732" cy="2715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91561"/>
            <a:ext cx="3877732" cy="14392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667" y="6587790"/>
            <a:ext cx="3979333" cy="147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210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3516" y="2117869"/>
            <a:ext cx="6492527" cy="1080646"/>
          </a:xfrm>
        </p:spPr>
        <p:txBody>
          <a:bodyPr/>
          <a:lstStyle/>
          <a:p>
            <a:r>
              <a:rPr lang="en-GB" dirty="0"/>
              <a:t>The role of climate on large fire events in the Western Cape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82473" y="4740131"/>
            <a:ext cx="5738069" cy="1463704"/>
          </a:xfrm>
        </p:spPr>
        <p:txBody>
          <a:bodyPr>
            <a:normAutofit/>
          </a:bodyPr>
          <a:lstStyle/>
          <a:p>
            <a:r>
              <a:rPr lang="en-US" sz="2000" dirty="0"/>
              <a:t>Dr. Danie Boshoff</a:t>
            </a:r>
          </a:p>
          <a:p>
            <a:r>
              <a:rPr lang="en-US" sz="2000" dirty="0"/>
              <a:t>Senior Lecturer: Geography</a:t>
            </a:r>
          </a:p>
          <a:p>
            <a:r>
              <a:rPr lang="en-US" sz="2000" dirty="0"/>
              <a:t>danie.boshoff@nwu.ac.za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3774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FA9A0-49EF-FD65-5D7A-F5F7D07DE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604" y="154112"/>
            <a:ext cx="8458792" cy="898066"/>
          </a:xfrm>
        </p:spPr>
        <p:txBody>
          <a:bodyPr/>
          <a:lstStyle/>
          <a:p>
            <a:pPr algn="ctr"/>
            <a:r>
              <a:rPr lang="en-GB" dirty="0"/>
              <a:t>Conclusion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B26F8-EE77-D750-D2C1-C775E4DDB8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04" y="879232"/>
            <a:ext cx="8458792" cy="5097362"/>
          </a:xfrm>
        </p:spPr>
        <p:txBody>
          <a:bodyPr>
            <a:normAutofit/>
          </a:bodyPr>
          <a:lstStyle/>
          <a:p>
            <a:pPr algn="just"/>
            <a:r>
              <a:rPr lang="en-GB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the Western Cape, more than half of the largest fire events occurred in the years following the </a:t>
            </a:r>
            <a:r>
              <a:rPr lang="en-ZA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 Niño phase of ENSO, positive phase of SAM (66%) and below normal seasonal precipitation anomalies (66%). </a:t>
            </a:r>
          </a:p>
          <a:p>
            <a:pPr algn="just"/>
            <a:r>
              <a:rPr lang="en-ZA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Only 27% of the large fire events occurred after La Niña phases of ENSO, negative phases of SAM and below normal seasonal precipitation anomalies. </a:t>
            </a:r>
          </a:p>
          <a:p>
            <a:pPr algn="just"/>
            <a:endParaRPr lang="en-ZA" sz="3200" dirty="0"/>
          </a:p>
        </p:txBody>
      </p:sp>
    </p:spTree>
    <p:extLst>
      <p:ext uri="{BB962C8B-B14F-4D97-AF65-F5344CB8AC3E}">
        <p14:creationId xmlns:p14="http://schemas.microsoft.com/office/powerpoint/2010/main" val="92221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604" y="183852"/>
            <a:ext cx="8458792" cy="898066"/>
          </a:xfrm>
        </p:spPr>
        <p:txBody>
          <a:bodyPr/>
          <a:lstStyle/>
          <a:p>
            <a:pPr algn="ctr"/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4AF55B-2740-AD9B-EBF5-C566D0956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106" y="1081918"/>
            <a:ext cx="6376425" cy="5273735"/>
          </a:xfrm>
          <a:prstGeom prst="rect">
            <a:avLst/>
          </a:prstGeom>
        </p:spPr>
      </p:pic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80F47CCA-FD8C-2887-1EB2-16B5BBB50E5C}"/>
              </a:ext>
            </a:extLst>
          </p:cNvPr>
          <p:cNvSpPr/>
          <p:nvPr/>
        </p:nvSpPr>
        <p:spPr>
          <a:xfrm>
            <a:off x="973015" y="738554"/>
            <a:ext cx="3094893" cy="3294184"/>
          </a:xfrm>
          <a:prstGeom prst="triangl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9685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532E4-68EE-8461-B428-628FF601D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312" y="73141"/>
            <a:ext cx="8458792" cy="898066"/>
          </a:xfrm>
        </p:spPr>
        <p:txBody>
          <a:bodyPr/>
          <a:lstStyle/>
          <a:p>
            <a:pPr algn="ctr"/>
            <a:r>
              <a:rPr lang="en-GB" dirty="0"/>
              <a:t>Introduction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52B1D-BB99-1435-2BDD-A3849CAB9A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080FB3-6CC0-E1FC-CF92-01AB898346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8451" y="1360245"/>
            <a:ext cx="4284305" cy="50053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B9C32CD-5A81-8F79-D191-DFD81FB421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63193"/>
            <a:ext cx="5058451" cy="510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502444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56445A-08C2-037E-6FF2-3C3FB4718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308" y="814387"/>
            <a:ext cx="8458792" cy="5010159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tabLst>
                <a:tab pos="5941060" algn="r"/>
              </a:tabLst>
            </a:pPr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tabLst>
                <a:tab pos="5941060" algn="r"/>
              </a:tabLst>
            </a:pPr>
            <a:r>
              <a:rPr lang="en-ZA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Teleconnections like El Niño Southern Oscillation (ENSO) and the Southern Annular Mode (SAM) exert significant influence on fire seasons - which can to an uptick in large fires during dry and warm periods. </a:t>
            </a:r>
          </a:p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tabLst>
                <a:tab pos="5941060" algn="r"/>
              </a:tabLst>
            </a:pPr>
            <a:r>
              <a:rPr lang="en-ZA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 predictions: rising temperatures and less precipitation in the southwestern regions of Africa, increase in heatwave frequency and high-fire danger days (Engelbrecht and Monteiro 2021). </a:t>
            </a:r>
            <a:endParaRPr lang="en-ZA" sz="36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78CD9CF-3951-2D31-F3C6-62F0E31C1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65125"/>
            <a:ext cx="8458200" cy="898525"/>
          </a:xfrm>
        </p:spPr>
        <p:txBody>
          <a:bodyPr/>
          <a:lstStyle/>
          <a:p>
            <a:pPr algn="ctr"/>
            <a:r>
              <a:rPr lang="en-GB" dirty="0"/>
              <a:t>Introduction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82901061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26A94-0C00-AAC7-BB77-E4BB78F74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Methods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3719F-9F4E-8540-E680-3087FEBE19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ZA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CapeNature data: generate a map displaying the geographical distribution of the 15 largest fire incidents in the Western Cape spanning from 1927 to 2021.</a:t>
            </a:r>
          </a:p>
          <a:p>
            <a:pPr algn="just"/>
            <a:r>
              <a:rPr lang="en-ZA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Precipitation anomalies were visualized using the IRI Climate Lab interactive tools. </a:t>
            </a:r>
            <a:endParaRPr lang="en-ZA" sz="24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ZA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European Centre for Medium-Range Weather Forecasts (</a:t>
            </a:r>
            <a:r>
              <a:rPr lang="en-GB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ECMWF) ERA5 climate reanalysis datasets were used to plot and display ENSO (SOI) and SAM phases via the KMNI Climate Explorer </a:t>
            </a:r>
            <a:endParaRPr lang="en-ZA" sz="3600" dirty="0"/>
          </a:p>
        </p:txBody>
      </p:sp>
    </p:spTree>
    <p:extLst>
      <p:ext uri="{BB962C8B-B14F-4D97-AF65-F5344CB8AC3E}">
        <p14:creationId xmlns:p14="http://schemas.microsoft.com/office/powerpoint/2010/main" val="1814679954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97B16-E40F-AD42-E6B2-E1623AF72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604" y="83515"/>
            <a:ext cx="8458792" cy="898066"/>
          </a:xfrm>
        </p:spPr>
        <p:txBody>
          <a:bodyPr/>
          <a:lstStyle/>
          <a:p>
            <a:pPr algn="ctr"/>
            <a:r>
              <a:rPr lang="en-GB" dirty="0"/>
              <a:t>Results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ECA65-F7D1-C5C8-1E9D-D5101D024F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5EDE48-53B8-5155-9C10-4B06EE9F13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767" y="644769"/>
            <a:ext cx="8122465" cy="58481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76111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283FE-44E2-779E-0C44-9BA37FD97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Results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ED2E-7902-9F5A-B363-0265A4DAD0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4" name="Picture 3" descr="A picture containing map&#10;&#10;Description automatically generated">
            <a:extLst>
              <a:ext uri="{FF2B5EF4-FFF2-40B4-BE49-F238E27FC236}">
                <a16:creationId xmlns:a16="http://schemas.microsoft.com/office/drawing/2014/main" id="{93F3A4B8-2B93-4C3D-6064-BDF550353BD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34" y="881408"/>
            <a:ext cx="8458792" cy="5611466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8692754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1A343-168E-8DA8-8283-6B42DCE28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604" y="81490"/>
            <a:ext cx="8458792" cy="799917"/>
          </a:xfrm>
        </p:spPr>
        <p:txBody>
          <a:bodyPr/>
          <a:lstStyle/>
          <a:p>
            <a:pPr algn="ctr"/>
            <a:r>
              <a:rPr lang="en-GB" dirty="0"/>
              <a:t>Results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987148-368B-D4DA-83E3-DBBD501D2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FDE35A-1A8C-B2DE-1D1B-4DBD9E757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6832"/>
            <a:ext cx="8979877" cy="560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156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0ED1E-3F82-F2EB-BFE1-64FF64C7D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604" y="63330"/>
            <a:ext cx="8458792" cy="898066"/>
          </a:xfrm>
        </p:spPr>
        <p:txBody>
          <a:bodyPr/>
          <a:lstStyle/>
          <a:p>
            <a:pPr algn="ctr"/>
            <a:r>
              <a:rPr lang="en-GB" dirty="0"/>
              <a:t>Results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31CBE-C9EE-2198-F650-B452E97CEB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11A4EE-7F8B-4A79-F4E6-6ECBA2B1DF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677" y="691662"/>
            <a:ext cx="9003323" cy="580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8429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2"/>
  <p:tag name="ARTICULATE_DESIGN_ID_OFFICE THEME" val="1O48MR6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WU_Small_PPT Template_Pattern_white.pptx" id="{B6EC22C5-D6A7-4D5A-84BC-FA3CA738F9FC}" vid="{7A7C6161-2C8E-4BB4-8996-1A0279930AA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8792943EBFAF46BAF68C89307A2CB8" ma:contentTypeVersion="2" ma:contentTypeDescription="Create a new document." ma:contentTypeScope="" ma:versionID="8f15b7826e672eb287681149b8847143">
  <xsd:schema xmlns:xsd="http://www.w3.org/2001/XMLSchema" xmlns:xs="http://www.w3.org/2001/XMLSchema" xmlns:p="http://schemas.microsoft.com/office/2006/metadata/properties" xmlns:ns2="9f01d782-6d68-40f4-a413-83e9a70aa72b" targetNamespace="http://schemas.microsoft.com/office/2006/metadata/properties" ma:root="true" ma:fieldsID="851436b2d4335c30cdec2d2d140df1aa" ns2:_="">
    <xsd:import namespace="9f01d782-6d68-40f4-a413-83e9a70aa72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01d782-6d68-40f4-a413-83e9a70aa7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E09DEBB-51FB-4DA0-A3F2-4C56B04BB9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56EA3D5-B4D8-4A26-9CDA-87C21D149A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f01d782-6d68-40f4-a413-83e9a70aa72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F01ABAF-BE4A-4DDC-AF62-F8365F78EF90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NWU_Small_PPT Template_Pattern_white</Template>
  <TotalTime>1051</TotalTime>
  <Words>371</Words>
  <Application>Microsoft Office PowerPoint</Application>
  <PresentationFormat>On-screen Show (4:3)</PresentationFormat>
  <Paragraphs>23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The role of climate on large fire events in the Western Cape</vt:lpstr>
      <vt:lpstr>Introduction</vt:lpstr>
      <vt:lpstr>Introduction</vt:lpstr>
      <vt:lpstr>Introduction</vt:lpstr>
      <vt:lpstr>Methods</vt:lpstr>
      <vt:lpstr>Results</vt:lpstr>
      <vt:lpstr>Results</vt:lpstr>
      <vt:lpstr>Results</vt:lpstr>
      <vt:lpstr>Results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 Boshoff</dc:creator>
  <cp:lastModifiedBy>Ryan Christie</cp:lastModifiedBy>
  <cp:revision>3</cp:revision>
  <dcterms:created xsi:type="dcterms:W3CDTF">2023-10-31T12:27:28Z</dcterms:created>
  <dcterms:modified xsi:type="dcterms:W3CDTF">2023-11-08T08:31:19Z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2491B7AF-2EC0-4966-BF57-3F970DC8AF35</vt:lpwstr>
  </property>
  <property fmtid="{D5CDD505-2E9C-101B-9397-08002B2CF9AE}" pid="3" name="ArticulatePath">
    <vt:lpwstr>POWERPOINT TEMPLAAT_1024x768</vt:lpwstr>
  </property>
  <property fmtid="{D5CDD505-2E9C-101B-9397-08002B2CF9AE}" pid="4" name="ContentTypeId">
    <vt:lpwstr>0x010100E48792943EBFAF46BAF68C89307A2CB8</vt:lpwstr>
  </property>
</Properties>
</file>