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9" r:id="rId5"/>
    <p:sldId id="267" r:id="rId6"/>
    <p:sldId id="266" r:id="rId7"/>
    <p:sldId id="271" r:id="rId8"/>
    <p:sldId id="270" r:id="rId9"/>
    <p:sldId id="274" r:id="rId10"/>
    <p:sldId id="273" r:id="rId11"/>
    <p:sldId id="275" r:id="rId12"/>
    <p:sldId id="268" r:id="rId13"/>
    <p:sldId id="265" r:id="rId14"/>
  </p:sldIdLst>
  <p:sldSz cx="12192000" cy="6858000"/>
  <p:notesSz cx="6858000" cy="9144000"/>
  <p:defaultTextStyle>
    <a:defPPr>
      <a:defRPr lang="fr-M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06" autoAdjust="0"/>
  </p:normalViewPr>
  <p:slideViewPr>
    <p:cSldViewPr snapToGrid="0" showGuides="1">
      <p:cViewPr varScale="1">
        <p:scale>
          <a:sx n="110" d="100"/>
          <a:sy n="110" d="100"/>
        </p:scale>
        <p:origin x="55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Sheet1!$Z$30</c:f>
              <c:strCache>
                <c:ptCount val="1"/>
                <c:pt idx="0">
                  <c:v>Cropland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Sheet1!$AA$30:$AB$30</c:f>
              <c:numCache>
                <c:formatCode>General</c:formatCode>
                <c:ptCount val="2"/>
                <c:pt idx="1">
                  <c:v>6655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0-49BF-8DA3-59ADF5773A61}"/>
            </c:ext>
          </c:extLst>
        </c:ser>
        <c:ser>
          <c:idx val="1"/>
          <c:order val="1"/>
          <c:tx>
            <c:strRef>
              <c:f>Sheet1!$Z$31</c:f>
              <c:strCache>
                <c:ptCount val="1"/>
                <c:pt idx="0">
                  <c:v>Forest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Sheet1!$AA$31:$AB$31</c:f>
              <c:numCache>
                <c:formatCode>General</c:formatCode>
                <c:ptCount val="2"/>
                <c:pt idx="1">
                  <c:v>54787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A0-49BF-8DA3-59ADF5773A61}"/>
            </c:ext>
          </c:extLst>
        </c:ser>
        <c:ser>
          <c:idx val="2"/>
          <c:order val="2"/>
          <c:tx>
            <c:strRef>
              <c:f>Sheet1!$Z$32</c:f>
              <c:strCache>
                <c:ptCount val="1"/>
                <c:pt idx="0">
                  <c:v>Forest-Cropland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Sheet1!$AA$32:$AB$32</c:f>
              <c:numCache>
                <c:formatCode>General</c:formatCode>
                <c:ptCount val="2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A0-49BF-8DA3-59ADF5773A61}"/>
            </c:ext>
          </c:extLst>
        </c:ser>
        <c:ser>
          <c:idx val="3"/>
          <c:order val="3"/>
          <c:tx>
            <c:strRef>
              <c:f>Sheet1!$Z$33</c:f>
              <c:strCache>
                <c:ptCount val="1"/>
                <c:pt idx="0">
                  <c:v>Forest-Grassland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Sheet1!$AA$33:$AB$33</c:f>
              <c:numCache>
                <c:formatCode>General</c:formatCode>
                <c:ptCount val="2"/>
                <c:pt idx="0">
                  <c:v>31611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A0-49BF-8DA3-59ADF5773A61}"/>
            </c:ext>
          </c:extLst>
        </c:ser>
        <c:ser>
          <c:idx val="4"/>
          <c:order val="4"/>
          <c:tx>
            <c:strRef>
              <c:f>Sheet1!$Z$34</c:f>
              <c:strCache>
                <c:ptCount val="1"/>
                <c:pt idx="0">
                  <c:v>Forest-Shrubland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Sheet1!$AA$34:$AB$34</c:f>
              <c:numCache>
                <c:formatCode>General</c:formatCode>
                <c:ptCount val="2"/>
                <c:pt idx="0">
                  <c:v>1614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A0-49BF-8DA3-59ADF5773A61}"/>
            </c:ext>
          </c:extLst>
        </c:ser>
        <c:ser>
          <c:idx val="5"/>
          <c:order val="5"/>
          <c:tx>
            <c:strRef>
              <c:f>Sheet1!$Z$35</c:f>
              <c:strCache>
                <c:ptCount val="1"/>
                <c:pt idx="0">
                  <c:v>Grassland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Sheet1!$AA$35:$AB$35</c:f>
              <c:numCache>
                <c:formatCode>General</c:formatCode>
                <c:ptCount val="2"/>
                <c:pt idx="1">
                  <c:v>114936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A0-49BF-8DA3-59ADF5773A61}"/>
            </c:ext>
          </c:extLst>
        </c:ser>
        <c:ser>
          <c:idx val="6"/>
          <c:order val="6"/>
          <c:tx>
            <c:strRef>
              <c:f>Sheet1!$Z$36</c:f>
              <c:strCache>
                <c:ptCount val="1"/>
                <c:pt idx="0">
                  <c:v>Grassland-Cropland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Sheet1!$AA$36:$AB$36</c:f>
              <c:numCache>
                <c:formatCode>General</c:formatCode>
                <c:ptCount val="2"/>
                <c:pt idx="0">
                  <c:v>4363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A0-49BF-8DA3-59ADF5773A61}"/>
            </c:ext>
          </c:extLst>
        </c:ser>
        <c:ser>
          <c:idx val="7"/>
          <c:order val="7"/>
          <c:tx>
            <c:strRef>
              <c:f>Sheet1!$Z$37</c:f>
              <c:strCache>
                <c:ptCount val="1"/>
                <c:pt idx="0">
                  <c:v>Mixte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Sheet1!$AA$37:$AB$37</c:f>
              <c:numCache>
                <c:formatCode>General</c:formatCode>
                <c:ptCount val="2"/>
                <c:pt idx="0">
                  <c:v>3315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A0-49BF-8DA3-59ADF5773A61}"/>
            </c:ext>
          </c:extLst>
        </c:ser>
        <c:ser>
          <c:idx val="8"/>
          <c:order val="8"/>
          <c:tx>
            <c:strRef>
              <c:f>Sheet1!$Z$38</c:f>
              <c:strCache>
                <c:ptCount val="1"/>
                <c:pt idx="0">
                  <c:v>Shrubland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Sheet1!$AA$38:$AB$38</c:f>
              <c:numCache>
                <c:formatCode>General</c:formatCode>
                <c:ptCount val="2"/>
                <c:pt idx="1">
                  <c:v>2295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A0-49BF-8DA3-59ADF5773A61}"/>
            </c:ext>
          </c:extLst>
        </c:ser>
        <c:ser>
          <c:idx val="9"/>
          <c:order val="9"/>
          <c:tx>
            <c:strRef>
              <c:f>Sheet1!$Z$39</c:f>
              <c:strCache>
                <c:ptCount val="1"/>
                <c:pt idx="0">
                  <c:v>Shrubland-Cropland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Sheet1!$AA$39:$AB$39</c:f>
              <c:numCache>
                <c:formatCode>General</c:formatCode>
                <c:ptCount val="2"/>
                <c:pt idx="0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5A0-49BF-8DA3-59ADF5773A61}"/>
            </c:ext>
          </c:extLst>
        </c:ser>
        <c:ser>
          <c:idx val="10"/>
          <c:order val="10"/>
          <c:tx>
            <c:strRef>
              <c:f>Sheet1!$Z$40</c:f>
              <c:strCache>
                <c:ptCount val="1"/>
                <c:pt idx="0">
                  <c:v>Shrubland-Grassland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Sheet1!$AA$29:$AB$29</c:f>
              <c:strCache>
                <c:ptCount val="2"/>
                <c:pt idx="0">
                  <c:v>Heterogeneous</c:v>
                </c:pt>
                <c:pt idx="1">
                  <c:v>Homogeneous</c:v>
                </c:pt>
              </c:strCache>
            </c:strRef>
          </c:cat>
          <c:val>
            <c:numRef>
              <c:f>Sheet1!$AA$40:$AB$40</c:f>
              <c:numCache>
                <c:formatCode>General</c:formatCode>
                <c:ptCount val="2"/>
                <c:pt idx="0">
                  <c:v>2403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A0-49BF-8DA3-59ADF5773A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2601151"/>
        <c:axId val="1417060543"/>
      </c:barChart>
      <c:catAx>
        <c:axId val="1232601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MG"/>
          </a:p>
        </c:txPr>
        <c:crossAx val="1417060543"/>
        <c:crosses val="autoZero"/>
        <c:auto val="1"/>
        <c:lblAlgn val="ctr"/>
        <c:lblOffset val="100"/>
        <c:noMultiLvlLbl val="0"/>
      </c:catAx>
      <c:valAx>
        <c:axId val="1417060543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400" dirty="0"/>
                  <a:t>Total</a:t>
                </a:r>
                <a:r>
                  <a:rPr lang="fr-FR" sz="1400" baseline="0" dirty="0"/>
                  <a:t> </a:t>
                </a:r>
                <a:r>
                  <a:rPr lang="fr-FR" sz="1400" baseline="0" dirty="0" err="1"/>
                  <a:t>burnt</a:t>
                </a:r>
                <a:r>
                  <a:rPr lang="fr-FR" sz="1400" baseline="0" dirty="0"/>
                  <a:t> area (ha</a:t>
                </a:r>
                <a:r>
                  <a:rPr lang="fr-FR" baseline="0" dirty="0"/>
                  <a:t>)</a:t>
                </a:r>
                <a:endParaRPr lang="fr-MG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M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MG"/>
          </a:p>
        </c:txPr>
        <c:crossAx val="1232601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M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M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F9C1C-5173-4557-8030-6CEE1AA33642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997AF-81B3-4E08-B50C-097C741F3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42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1CF75-CE20-78C2-3081-633B57B06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9E32EA-8D18-E00E-8ABA-96D39206B3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2D3D-1931-DF6E-635C-56625B314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4C4A-FCEE-13AE-BB2C-77749539B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8EA19-2EF3-CA43-8151-67A66F8A2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31A2-0E61-07BE-7E01-642EA2479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04A87-2163-FD9B-1027-F9850B2A14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8E008-F1C7-FF6F-CA43-6E3B28D0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F1BA2-BEFF-22C4-8FB4-37D9F50A0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48AC1-A5A7-5A64-D075-60685A902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6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079346-E3E8-3D11-CD5C-836ACA987F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5B98EE-5BFF-608D-3FF3-7FB9FE199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A0352-4623-A36E-A81D-AF96F0D02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AC91A-AACE-3DE5-9E85-1CE2FDED9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C882C-4040-B133-9595-C623469F0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3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267BE-4F7E-9B63-7F5F-8EE41D899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D8EEE-6424-1685-E748-707E4B77C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282F0-9E7E-A57F-7047-B3EF9F96C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F88F5-528A-EA03-D6CB-8D4635B24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FC877-A940-609F-B848-716860294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8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CAEC5-2B48-83CC-FC9C-907726517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EA142-0AF9-7414-1F91-824E3EA5B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BB297-602F-61FC-5B56-4967AF10D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45FBA-D481-5E06-C92E-5354C8EC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B1D84-EC2A-3DBA-7AD9-329E6CBC2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2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ACC87-6477-C55D-A0C7-4CEC59613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A62A-462C-F33E-CF34-DF666244B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A22B76-FA39-22D0-70EC-5FE9ADC59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D00C8-22E7-5874-73A7-DB3B527E8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FB280-CD07-FC8B-9265-036AB63E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3F7C3-2E57-DB9F-8FE0-251CC914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13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9152-6A2F-0BBB-EAB0-ED8397F4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D11B5-09EC-54E6-3783-AA75809EC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0ACC9-C432-BD67-7AC9-7E411DB1D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E9DF08-AE1B-AE05-47EB-FEA048932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ACD59D-DF38-2AAB-4CBA-8FE33D335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99D053-C0C3-0F99-D638-FEF134F8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5589FE-1E25-E884-0111-A57B13724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E558C-8DF0-5F5A-84EB-404197A6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6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8202C-CAF5-C13C-247E-2D766519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EED8B-565C-96FC-1CAE-29120C77D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E170F-75AA-D39D-9621-905D6C8F2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01065A-DC6E-D2ED-6482-014886D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191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5A664-CEB3-A23F-B6A8-EE736EAEA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32DE1D-4BF9-3B7B-93D6-A19860EEC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3C93C-D1C7-FFD1-9B6C-17AB5009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5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E25AA-27C4-7D82-E1B2-425A47CD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452CA-E9DC-CE38-D6ED-0989BD6EB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579A7B-282B-E587-D84D-85EDFC1CF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D0EC7-088D-0A4D-7FBB-27EC4EBF1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31F5B5-9497-5D16-412F-7A693751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72469-4A82-90E0-7599-81A78429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9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7A93C-FA69-2EC4-943F-AB2F5348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A9CE8-86E4-65FD-A7AE-2A41596603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353FA-402E-93E0-1DB0-05564DA7D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76FA3-224B-8637-DF51-2610DEE6D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0C8909-E743-90D8-2B2B-7E210CD10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87580B-3AF4-3A98-EE22-A03D52614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54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24193F-E6FB-3C3A-6EAA-111C08DFA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4D61C-1704-B1FC-3CD1-FC51DE18F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EA854-49C7-599C-AC57-D308A1237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8C632-E7F8-44EE-8525-D352DF9D0A1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5744B-B389-A16E-F395-7DED92D22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E8922-7C2D-C472-4D71-E39614F12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5A616-E3C4-4DD9-88AF-36E92F209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8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M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rfmrc-ea.org/" TargetMode="External"/><Relationship Id="rId4" Type="http://schemas.openxmlformats.org/officeDocument/2006/relationships/hyperlink" Target="http://www.llanddev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22DA0-D376-7842-3FDD-C222E4ED6F0E}"/>
              </a:ext>
            </a:extLst>
          </p:cNvPr>
          <p:cNvSpPr txBox="1"/>
          <p:nvPr/>
        </p:nvSpPr>
        <p:spPr>
          <a:xfrm>
            <a:off x="264707" y="1949913"/>
            <a:ext cx="11548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Analyzing interactions between landscape structure and fire-resilience at watershed level, experiences from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Ankarafantsika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National Park, Madagascar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E856E3-05D4-054C-CA49-822A58B50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708" y="6010343"/>
            <a:ext cx="1625599" cy="565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A0D93D-4935-1CFB-2E3F-1045E5750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228" y="5840735"/>
            <a:ext cx="1165480" cy="7350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6604B7-A04C-C772-0401-3DDA841F8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741" y="5980006"/>
            <a:ext cx="961131" cy="5957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5E75ED-8074-3624-8386-5B6427B8EB73}"/>
              </a:ext>
            </a:extLst>
          </p:cNvPr>
          <p:cNvSpPr txBox="1"/>
          <p:nvPr/>
        </p:nvSpPr>
        <p:spPr>
          <a:xfrm>
            <a:off x="1777998" y="4463269"/>
            <a:ext cx="8636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Gaston Hedwigino </a:t>
            </a:r>
            <a:r>
              <a:rPr lang="en-US" sz="2400" b="1" dirty="0" err="1"/>
              <a:t>Tahintsoa</a:t>
            </a:r>
            <a:endParaRPr lang="en-US" sz="2400" b="1" dirty="0"/>
          </a:p>
          <a:p>
            <a:pPr algn="ctr"/>
            <a:endParaRPr lang="en-US" b="1" dirty="0"/>
          </a:p>
          <a:p>
            <a:pPr algn="ctr"/>
            <a:r>
              <a:rPr lang="en-US" dirty="0"/>
              <a:t>Researcher, Regional Eastern Africa Fire Management Resource Center (REA-FMRC) Antananarivo, Madagascar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AC400A-6A23-AEF8-522A-CEBB972CB9F4}"/>
              </a:ext>
            </a:extLst>
          </p:cNvPr>
          <p:cNvSpPr txBox="1"/>
          <p:nvPr/>
        </p:nvSpPr>
        <p:spPr>
          <a:xfrm>
            <a:off x="3213404" y="427197"/>
            <a:ext cx="63915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WORKING ON FIRE 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20th Anniversary Fire Symposium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363A5B5-2F42-C1FE-CD4F-0AC0C013A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06" y="342675"/>
            <a:ext cx="2514601" cy="100004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40D529-6BC5-FF22-41BD-BED9F9D52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9379" y="166144"/>
            <a:ext cx="1182256" cy="135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DE40C-54B8-0DFB-9EC1-D8CBC0C8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81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Fire effect in each Landscape structure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FC5921B1-B49F-B359-6F12-E81C70A1E6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376553"/>
              </p:ext>
            </p:extLst>
          </p:nvPr>
        </p:nvGraphicFramePr>
        <p:xfrm>
          <a:off x="685800" y="1379379"/>
          <a:ext cx="10744200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1094">
                  <a:extLst>
                    <a:ext uri="{9D8B030D-6E8A-4147-A177-3AD203B41FA5}">
                      <a16:colId xmlns:a16="http://schemas.microsoft.com/office/drawing/2014/main" val="62863672"/>
                    </a:ext>
                  </a:extLst>
                </a:gridCol>
                <a:gridCol w="2221006">
                  <a:extLst>
                    <a:ext uri="{9D8B030D-6E8A-4147-A177-3AD203B41FA5}">
                      <a16:colId xmlns:a16="http://schemas.microsoft.com/office/drawing/2014/main" val="3873764401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410986035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361048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Landscape 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Surface (ha)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lt1"/>
                          </a:solidFill>
                        </a:rPr>
                        <a:t>Burnt Area (ha)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lt1"/>
                          </a:solidFill>
                        </a:rPr>
                        <a:t>Burnt Extent (%)</a:t>
                      </a:r>
                      <a:endParaRPr lang="en-US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87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Heterogeneous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</a:t>
                      </a:r>
                      <a:r>
                        <a:rPr lang="fr-FR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r>
                        <a:rPr lang="fr-FR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5,48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2343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Shrubland-Grassland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19 800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2 403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12,14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50944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Forest-</a:t>
                      </a:r>
                      <a:r>
                        <a:rPr lang="fr-FR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Shrubland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16 200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1 614</a:t>
                      </a:r>
                      <a:endParaRPr lang="fr-MG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9,96</a:t>
                      </a:r>
                      <a:endParaRPr lang="fr-MG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8594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Forest-</a:t>
                      </a:r>
                      <a:r>
                        <a:rPr lang="fr-FR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Grassland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474 400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31 611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6,66</a:t>
                      </a:r>
                      <a:endParaRPr lang="fr-MG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22638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Grassland-Cropland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76 000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4 363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5,74</a:t>
                      </a:r>
                      <a:endParaRPr lang="fr-MG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3571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Shrubland-Cropland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6 800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289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4,25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76449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Forest-Cropland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41 100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820</a:t>
                      </a:r>
                      <a:endParaRPr lang="fr-MG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1,99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78592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Mixte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175 700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3 315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1,88</a:t>
                      </a:r>
                      <a:endParaRPr lang="fr-MG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9857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Homogeneous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fr-FR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831</a:t>
                      </a:r>
                      <a:r>
                        <a:rPr lang="fr-FR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178</a:t>
                      </a:r>
                      <a:r>
                        <a:rPr lang="fr-FR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MG" sz="1600" b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6,31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2752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Forest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325 200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54 787</a:t>
                      </a:r>
                      <a:endParaRPr lang="fr-MG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16,84</a:t>
                      </a:r>
                      <a:endParaRPr lang="fr-MG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15258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Shrubland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24 800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2 295</a:t>
                      </a:r>
                      <a:endParaRPr lang="fr-MG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9,25</a:t>
                      </a:r>
                      <a:endParaRPr lang="fr-MG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96330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Grassland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1 342 300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114 936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8,56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2149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Cropland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1 138 700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6 655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MG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0,58</a:t>
                      </a:r>
                      <a:endParaRPr lang="fr-MG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175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1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24F4-7B60-CED8-DE70-22236F7A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Fire event inside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Ankarafantsika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National Park in 2021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0CA9E5-627C-E9BB-1E6E-A4D96D4FE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407" y="1816507"/>
            <a:ext cx="7386114" cy="4920999"/>
          </a:xfrm>
        </p:spPr>
      </p:pic>
    </p:spTree>
    <p:extLst>
      <p:ext uri="{BB962C8B-B14F-4D97-AF65-F5344CB8AC3E}">
        <p14:creationId xmlns:p14="http://schemas.microsoft.com/office/powerpoint/2010/main" val="2781303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AFE7-58A4-C9D1-8D9C-3D020A21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9496E-A1D1-AD56-E802-41415356A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wildfires often occur in homogeneous open (Grassland) and closed (Forest) landscapes</a:t>
            </a:r>
          </a:p>
          <a:p>
            <a:r>
              <a:rPr lang="en-US" dirty="0"/>
              <a:t>Cropland are less impacted by fires</a:t>
            </a:r>
          </a:p>
          <a:p>
            <a:r>
              <a:rPr lang="en-US" dirty="0"/>
              <a:t>Mosaic landscape reduces the fuel load, and helps to control and fight fires</a:t>
            </a:r>
          </a:p>
          <a:p>
            <a:r>
              <a:rPr lang="en-US" dirty="0"/>
              <a:t>Effect of the weather and topography to fire behavior</a:t>
            </a:r>
          </a:p>
          <a:p>
            <a:r>
              <a:rPr lang="en-US" dirty="0"/>
              <a:t>These results offer new options for fire and land managers in designing and implementing more fire resilient landscapes</a:t>
            </a:r>
          </a:p>
        </p:txBody>
      </p:sp>
    </p:spTree>
    <p:extLst>
      <p:ext uri="{BB962C8B-B14F-4D97-AF65-F5344CB8AC3E}">
        <p14:creationId xmlns:p14="http://schemas.microsoft.com/office/powerpoint/2010/main" val="1939996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52ED7D-2C94-F5D0-C391-CAE9479A3173}"/>
              </a:ext>
            </a:extLst>
          </p:cNvPr>
          <p:cNvSpPr txBox="1"/>
          <p:nvPr/>
        </p:nvSpPr>
        <p:spPr>
          <a:xfrm>
            <a:off x="2464409" y="1693387"/>
            <a:ext cx="8515927" cy="255454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8000" b="1" dirty="0">
                <a:solidFill>
                  <a:schemeClr val="accent2">
                    <a:lumMod val="75000"/>
                  </a:schemeClr>
                </a:solidFill>
              </a:rPr>
              <a:t>Thank You </a:t>
            </a:r>
          </a:p>
          <a:p>
            <a:r>
              <a:rPr lang="en-US" sz="8000" b="1" dirty="0">
                <a:solidFill>
                  <a:schemeClr val="accent2">
                    <a:lumMod val="75000"/>
                  </a:schemeClr>
                </a:solidFill>
              </a:rPr>
              <a:t>For Your Attention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ECFF69-DA37-E680-972A-86C7EF7D1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761" y="5699018"/>
            <a:ext cx="2634357" cy="916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663B2E-37A8-F1AE-3FC2-2A4CE72CA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82" y="5623633"/>
            <a:ext cx="1691954" cy="1067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E57F78-3FD8-35CA-7414-8D81E83E126A}"/>
              </a:ext>
            </a:extLst>
          </p:cNvPr>
          <p:cNvSpPr txBox="1"/>
          <p:nvPr/>
        </p:nvSpPr>
        <p:spPr>
          <a:xfrm>
            <a:off x="9458036" y="5254301"/>
            <a:ext cx="254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www.llanddev.org</a:t>
            </a: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1DF4EF-5ADE-C195-CAEB-DFB315FBD347}"/>
              </a:ext>
            </a:extLst>
          </p:cNvPr>
          <p:cNvSpPr txBox="1"/>
          <p:nvPr/>
        </p:nvSpPr>
        <p:spPr>
          <a:xfrm>
            <a:off x="450882" y="5254301"/>
            <a:ext cx="2013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www.rfmrc-ea.org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6131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126C7-65F7-8131-8CC7-52DDF0FB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Fires across the world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693168-71F4-C090-6E7A-E4509C642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455" y="1825625"/>
            <a:ext cx="7805090" cy="435133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FBBC48-89ED-9969-6FF3-306CB1B83E00}"/>
              </a:ext>
            </a:extLst>
          </p:cNvPr>
          <p:cNvSpPr txBox="1"/>
          <p:nvPr/>
        </p:nvSpPr>
        <p:spPr>
          <a:xfrm>
            <a:off x="838201" y="6176963"/>
            <a:ext cx="10515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Global distribution of active fires from January to December 2019, as detected by MODIS (Thapa </a:t>
            </a:r>
            <a:r>
              <a:rPr lang="fr-FR" dirty="0"/>
              <a:t>et al., 2021)</a:t>
            </a:r>
            <a:r>
              <a:rPr 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757E9F-6C62-1BD0-3F49-6BADB957A0B1}"/>
              </a:ext>
            </a:extLst>
          </p:cNvPr>
          <p:cNvSpPr/>
          <p:nvPr/>
        </p:nvSpPr>
        <p:spPr>
          <a:xfrm>
            <a:off x="6894992" y="3765481"/>
            <a:ext cx="266300" cy="4526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4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8683-F896-C6B7-2D79-FA8E6E195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Madagascar…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BC25-BE2C-683D-2E03-D83A099C0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344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Veritable nature sanctuary : 5% of the planet's plant and animal species are found in Madagascar, with an endemicity rate approaching 80%.</a:t>
            </a:r>
          </a:p>
          <a:p>
            <a:pPr algn="just"/>
            <a:r>
              <a:rPr lang="en-US" sz="2400" dirty="0"/>
              <a:t>Biodiversity hotspots : recurrence of wildfire</a:t>
            </a:r>
          </a:p>
          <a:p>
            <a:pPr algn="just"/>
            <a:r>
              <a:rPr lang="en-US" sz="2400" dirty="0"/>
              <a:t>Limits of fire suppression-centered strategies have become evident, especially in underdeveloped and technologically less equipped countries such as Madagascar due to limited budget allocation. </a:t>
            </a:r>
          </a:p>
          <a:p>
            <a:pPr algn="just"/>
            <a:r>
              <a:rPr lang="en-US" sz="2400" dirty="0"/>
              <a:t>Concept of fire resilience has become increasingly relevant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946B7-8466-2F1A-06A7-11DB428EE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29750"/>
            <a:ext cx="4644428" cy="2328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3E5456-2A1B-2865-0892-B93D05AC1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080" y="4529749"/>
            <a:ext cx="3769920" cy="23282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099811-A619-51E8-C1AD-A61752088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29" y="4529750"/>
            <a:ext cx="3802056" cy="232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81A1A-59C3-728F-7F1D-CFEFA5E2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Fire resilient landscape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6A04E-7C9B-3482-3B42-86CB832EA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Landscape designed and managed to reduce the risk of wildfires and minimize their impact on the environment, biodiversity, people life and health and property  : Fire-Resistant Plants, firebreaks, </a:t>
            </a:r>
            <a:r>
              <a:rPr lang="en-US" dirty="0" err="1"/>
              <a:t>fuelbreaks</a:t>
            </a:r>
            <a:r>
              <a:rPr lang="en-US" dirty="0"/>
              <a:t>,…</a:t>
            </a:r>
          </a:p>
          <a:p>
            <a:pPr algn="just"/>
            <a:r>
              <a:rPr lang="en-US" dirty="0"/>
              <a:t>Homogeneous landscape refers to an environment or area where the physical and ecological characteristics are relatively uniform and consistent.</a:t>
            </a:r>
          </a:p>
          <a:p>
            <a:pPr algn="just"/>
            <a:r>
              <a:rPr lang="en-US" dirty="0"/>
              <a:t>Heterogeneous landscape is characterized by a significant diversity of physical and ecological features, with various elements and patterns that differ from one another (topography, land cover, vegetation…).</a:t>
            </a:r>
          </a:p>
        </p:txBody>
      </p:sp>
    </p:spTree>
    <p:extLst>
      <p:ext uri="{BB962C8B-B14F-4D97-AF65-F5344CB8AC3E}">
        <p14:creationId xmlns:p14="http://schemas.microsoft.com/office/powerpoint/2010/main" val="249848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F28BD-A085-1BF3-E282-40AF8330E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Landscape spatial structure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E1DB228-8445-D486-D9B1-2A5D1F557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842" y="2606504"/>
            <a:ext cx="8158487" cy="4251496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8BD87B-62A6-C860-1A35-0F7A994DA33D}"/>
              </a:ext>
            </a:extLst>
          </p:cNvPr>
          <p:cNvSpPr txBox="1"/>
          <p:nvPr/>
        </p:nvSpPr>
        <p:spPr>
          <a:xfrm>
            <a:off x="1592845" y="1690688"/>
            <a:ext cx="84124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How does landscape structure affect fire?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6BCB26-6268-C6BA-CEB1-CFB103CA9EA1}"/>
              </a:ext>
            </a:extLst>
          </p:cNvPr>
          <p:cNvSpPr/>
          <p:nvPr/>
        </p:nvSpPr>
        <p:spPr>
          <a:xfrm>
            <a:off x="5264929" y="5939073"/>
            <a:ext cx="1068309" cy="999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08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C3CC6-42B5-C920-F4F6-3ED80126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1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Study area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1D6BBF-847D-CAE0-36F8-05809FED47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10" y="1133694"/>
            <a:ext cx="8089779" cy="5724306"/>
          </a:xfrm>
        </p:spPr>
      </p:pic>
    </p:spTree>
    <p:extLst>
      <p:ext uri="{BB962C8B-B14F-4D97-AF65-F5344CB8AC3E}">
        <p14:creationId xmlns:p14="http://schemas.microsoft.com/office/powerpoint/2010/main" val="3368215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8EB4750-355F-BC37-D274-E89A4A63E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5367" y="0"/>
            <a:ext cx="5512197" cy="3896894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9A79FC-EA92-0EBE-9B9E-180A9CCAB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6163" y="2985623"/>
            <a:ext cx="5323082" cy="3763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7C5E8B-DF16-F24D-71FB-7454D9995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9041" y="0"/>
            <a:ext cx="5323082" cy="376319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C07119B-8210-A7EC-DC7D-531B65BB0A87}"/>
              </a:ext>
            </a:extLst>
          </p:cNvPr>
          <p:cNvSpPr txBox="1"/>
          <p:nvPr/>
        </p:nvSpPr>
        <p:spPr>
          <a:xfrm>
            <a:off x="4378418" y="133696"/>
            <a:ext cx="2909621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Copernicus Global Land Cover Layers </a:t>
            </a:r>
            <a:r>
              <a:rPr lang="en-US" dirty="0"/>
              <a:t>(2016-2019)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ESA </a:t>
            </a:r>
            <a:r>
              <a:rPr lang="en-US" b="1" dirty="0" err="1"/>
              <a:t>WorldCover</a:t>
            </a:r>
            <a:r>
              <a:rPr lang="en-US" b="1" dirty="0"/>
              <a:t> </a:t>
            </a:r>
            <a:r>
              <a:rPr lang="en-US" dirty="0"/>
              <a:t>(2020-2021)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E7EE32-341B-F41B-7302-C9D2030691A1}"/>
              </a:ext>
            </a:extLst>
          </p:cNvPr>
          <p:cNvSpPr txBox="1"/>
          <p:nvPr/>
        </p:nvSpPr>
        <p:spPr>
          <a:xfrm>
            <a:off x="4439698" y="6077973"/>
            <a:ext cx="3910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REA-FMRC monthly burnt area data from Sentinel-2 MSI (2016 -2021)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09DA4E-0911-457A-8863-3F44F3E88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27589"/>
            <a:ext cx="3284388" cy="167750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1C40EA-E6EE-3B3C-D9A1-EF3042723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8255" y="3896894"/>
            <a:ext cx="3122817" cy="182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82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C227CBA-58B1-30AF-2301-21430FB18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95495"/>
              </p:ext>
            </p:extLst>
          </p:nvPr>
        </p:nvGraphicFramePr>
        <p:xfrm>
          <a:off x="3854413" y="1825625"/>
          <a:ext cx="7499388" cy="45364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749694">
                  <a:extLst>
                    <a:ext uri="{9D8B030D-6E8A-4147-A177-3AD203B41FA5}">
                      <a16:colId xmlns:a16="http://schemas.microsoft.com/office/drawing/2014/main" val="2380193362"/>
                    </a:ext>
                  </a:extLst>
                </a:gridCol>
                <a:gridCol w="3749694">
                  <a:extLst>
                    <a:ext uri="{9D8B030D-6E8A-4147-A177-3AD203B41FA5}">
                      <a16:colId xmlns:a16="http://schemas.microsoft.com/office/drawing/2014/main" val="431904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Landscape 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Surface (ha)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613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Forest-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37777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Mixte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81539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Grassland-Cropland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498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Forest-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Cropland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23579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Shrubland-Grassland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77339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Forest-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Shrubland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3183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Shrubland-Cropland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2288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Grassland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76552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Cropland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2112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Forest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089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Shrubland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MG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8914206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A10E310C-7A2E-42FF-BDE2-82441C44A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Different types of 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andscape structure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9ADC82-FD71-0524-E119-24F9F464FB85}"/>
              </a:ext>
            </a:extLst>
          </p:cNvPr>
          <p:cNvSpPr txBox="1"/>
          <p:nvPr/>
        </p:nvSpPr>
        <p:spPr>
          <a:xfrm>
            <a:off x="365761" y="3081500"/>
            <a:ext cx="2821576" cy="954107"/>
          </a:xfrm>
          <a:prstGeom prst="rect">
            <a:avLst/>
          </a:prstGeom>
          <a:solidFill>
            <a:schemeClr val="accent2"/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en-US" sz="2800" dirty="0"/>
              <a:t>Heterogeneous</a:t>
            </a:r>
          </a:p>
          <a:p>
            <a:pPr algn="ctr"/>
            <a:r>
              <a:rPr lang="en-US" sz="2800" dirty="0"/>
              <a:t>Landscape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1E923A-3C05-17BF-2C97-9F6AA813C872}"/>
              </a:ext>
            </a:extLst>
          </p:cNvPr>
          <p:cNvSpPr txBox="1"/>
          <p:nvPr/>
        </p:nvSpPr>
        <p:spPr>
          <a:xfrm>
            <a:off x="434341" y="5102860"/>
            <a:ext cx="2821576" cy="954107"/>
          </a:xfrm>
          <a:prstGeom prst="rect">
            <a:avLst/>
          </a:prstGeom>
          <a:solidFill>
            <a:schemeClr val="accent2"/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en-US" sz="2800" dirty="0"/>
              <a:t>Homogeneous</a:t>
            </a:r>
          </a:p>
          <a:p>
            <a:pPr algn="ctr"/>
            <a:r>
              <a:rPr lang="en-US" sz="2800" dirty="0"/>
              <a:t>Landscape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529EC335-8D3A-2BDF-6D8F-53D54F420DB0}"/>
              </a:ext>
            </a:extLst>
          </p:cNvPr>
          <p:cNvSpPr/>
          <p:nvPr/>
        </p:nvSpPr>
        <p:spPr>
          <a:xfrm>
            <a:off x="3187337" y="2307771"/>
            <a:ext cx="529917" cy="2501567"/>
          </a:xfrm>
          <a:prstGeom prst="leftBrac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95924F6D-B836-5B6E-B84D-393BBF652D00}"/>
              </a:ext>
            </a:extLst>
          </p:cNvPr>
          <p:cNvSpPr/>
          <p:nvPr/>
        </p:nvSpPr>
        <p:spPr>
          <a:xfrm>
            <a:off x="3324496" y="4809337"/>
            <a:ext cx="269966" cy="1552727"/>
          </a:xfrm>
          <a:prstGeom prst="leftBrac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0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5762816-4050-1420-1B03-AEB8D3C8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Total Burnt Area by landscape structure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2CF52A9-A969-B66B-F04E-48DED43CD4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194018"/>
              </p:ext>
            </p:extLst>
          </p:nvPr>
        </p:nvGraphicFramePr>
        <p:xfrm>
          <a:off x="422365" y="1325563"/>
          <a:ext cx="11347269" cy="549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840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512</Words>
  <Application>Microsoft Office PowerPoint</Application>
  <PresentationFormat>Widescreen</PresentationFormat>
  <Paragraphs>122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Fires across the world</vt:lpstr>
      <vt:lpstr>Madagascar…</vt:lpstr>
      <vt:lpstr>Fire resilient landscape</vt:lpstr>
      <vt:lpstr>Landscape spatial structure</vt:lpstr>
      <vt:lpstr>Study area</vt:lpstr>
      <vt:lpstr>PowerPoint Presentation</vt:lpstr>
      <vt:lpstr>Different types of landscape structure</vt:lpstr>
      <vt:lpstr>Total Burnt Area by landscape structure</vt:lpstr>
      <vt:lpstr>Fire effect in each Landscape structure</vt:lpstr>
      <vt:lpstr>Fire event inside Ankarafantsika National Park in 2021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TAHINTSOA Gaston Hedwigino</dc:creator>
  <cp:lastModifiedBy>TAHINTSOA Gaston Hedwigino</cp:lastModifiedBy>
  <cp:revision>277</cp:revision>
  <dcterms:created xsi:type="dcterms:W3CDTF">2023-10-30T09:45:03Z</dcterms:created>
  <dcterms:modified xsi:type="dcterms:W3CDTF">2023-11-03T15:40:34Z</dcterms:modified>
</cp:coreProperties>
</file>