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1" r:id="rId5"/>
    <p:sldId id="272" r:id="rId6"/>
    <p:sldId id="262" r:id="rId7"/>
    <p:sldId id="271" r:id="rId8"/>
    <p:sldId id="263" r:id="rId9"/>
    <p:sldId id="266" r:id="rId10"/>
    <p:sldId id="275" r:id="rId11"/>
    <p:sldId id="273" r:id="rId12"/>
    <p:sldId id="269" r:id="rId13"/>
    <p:sldId id="274" r:id="rId14"/>
    <p:sldId id="265" r:id="rId15"/>
  </p:sldIdLst>
  <p:sldSz cx="12192000" cy="6858000"/>
  <p:notesSz cx="6858000" cy="9144000"/>
  <p:defaultTextStyle>
    <a:defPPr>
      <a:defRPr lang="fr-M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06" autoAdjust="0"/>
  </p:normalViewPr>
  <p:slideViewPr>
    <p:cSldViewPr snapToGrid="0" showGuides="1">
      <p:cViewPr varScale="1">
        <p:scale>
          <a:sx n="120" d="100"/>
          <a:sy n="120" d="100"/>
        </p:scale>
        <p:origin x="23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My%20documents\Feux\Symposium\2\Validatio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FWI!$I$39:$I$57</c:f>
              <c:numCache>
                <c:formatCode>General</c:formatCode>
                <c:ptCount val="19"/>
                <c:pt idx="0">
                  <c:v>20</c:v>
                </c:pt>
                <c:pt idx="1">
                  <c:v>80</c:v>
                </c:pt>
                <c:pt idx="2">
                  <c:v>85</c:v>
                </c:pt>
                <c:pt idx="3">
                  <c:v>86</c:v>
                </c:pt>
                <c:pt idx="4">
                  <c:v>87</c:v>
                </c:pt>
                <c:pt idx="5">
                  <c:v>88</c:v>
                </c:pt>
                <c:pt idx="6">
                  <c:v>89</c:v>
                </c:pt>
                <c:pt idx="7">
                  <c:v>90</c:v>
                </c:pt>
                <c:pt idx="8">
                  <c:v>91</c:v>
                </c:pt>
                <c:pt idx="9">
                  <c:v>92</c:v>
                </c:pt>
                <c:pt idx="10">
                  <c:v>93</c:v>
                </c:pt>
                <c:pt idx="11">
                  <c:v>94</c:v>
                </c:pt>
                <c:pt idx="12">
                  <c:v>95</c:v>
                </c:pt>
                <c:pt idx="13">
                  <c:v>96</c:v>
                </c:pt>
                <c:pt idx="14">
                  <c:v>97</c:v>
                </c:pt>
                <c:pt idx="15">
                  <c:v>98</c:v>
                </c:pt>
                <c:pt idx="16">
                  <c:v>99</c:v>
                </c:pt>
                <c:pt idx="17">
                  <c:v>100</c:v>
                </c:pt>
                <c:pt idx="18">
                  <c:v>101</c:v>
                </c:pt>
              </c:numCache>
            </c:numRef>
          </c:xVal>
          <c:yVal>
            <c:numRef>
              <c:f>FWI!$J$39:$J$57</c:f>
              <c:numCache>
                <c:formatCode>General</c:formatCode>
                <c:ptCount val="19"/>
                <c:pt idx="0">
                  <c:v>0</c:v>
                </c:pt>
                <c:pt idx="1">
                  <c:v>14</c:v>
                </c:pt>
                <c:pt idx="2">
                  <c:v>521</c:v>
                </c:pt>
                <c:pt idx="3">
                  <c:v>780</c:v>
                </c:pt>
                <c:pt idx="4">
                  <c:v>2400</c:v>
                </c:pt>
                <c:pt idx="5">
                  <c:v>2000</c:v>
                </c:pt>
                <c:pt idx="6">
                  <c:v>3090</c:v>
                </c:pt>
                <c:pt idx="7">
                  <c:v>4562</c:v>
                </c:pt>
                <c:pt idx="8">
                  <c:v>7483</c:v>
                </c:pt>
                <c:pt idx="9">
                  <c:v>11044</c:v>
                </c:pt>
                <c:pt idx="10">
                  <c:v>12354</c:v>
                </c:pt>
                <c:pt idx="11">
                  <c:v>28741</c:v>
                </c:pt>
                <c:pt idx="12">
                  <c:v>74058</c:v>
                </c:pt>
                <c:pt idx="13">
                  <c:v>90289</c:v>
                </c:pt>
                <c:pt idx="14">
                  <c:v>103843</c:v>
                </c:pt>
                <c:pt idx="15">
                  <c:v>108028.73999999999</c:v>
                </c:pt>
                <c:pt idx="16">
                  <c:v>115563</c:v>
                </c:pt>
                <c:pt idx="17">
                  <c:v>78952</c:v>
                </c:pt>
                <c:pt idx="18">
                  <c:v>12360</c:v>
                </c:pt>
              </c:numCache>
            </c:numRef>
          </c:yVal>
          <c:smooth val="0"/>
          <c:extLst>
            <c:ext xmlns:c16="http://schemas.microsoft.com/office/drawing/2014/chart" uri="{C3380CC4-5D6E-409C-BE32-E72D297353CC}">
              <c16:uniqueId val="{00000000-AF7C-44C7-BD87-CA5EA710EBD4}"/>
            </c:ext>
          </c:extLst>
        </c:ser>
        <c:dLbls>
          <c:showLegendKey val="0"/>
          <c:showVal val="0"/>
          <c:showCatName val="0"/>
          <c:showSerName val="0"/>
          <c:showPercent val="0"/>
          <c:showBubbleSize val="0"/>
        </c:dLbls>
        <c:axId val="1313474784"/>
        <c:axId val="1525649248"/>
      </c:scatterChart>
      <c:valAx>
        <c:axId val="1313474784"/>
        <c:scaling>
          <c:orientation val="minMax"/>
          <c:max val="101"/>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a:t>FFMC</a:t>
                </a:r>
                <a:r>
                  <a:rPr lang="fr-FR" baseline="0"/>
                  <a:t> Value</a:t>
                </a:r>
                <a:endParaRPr lang="fr-MG"/>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MG"/>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MG"/>
          </a:p>
        </c:txPr>
        <c:crossAx val="1525649248"/>
        <c:crosses val="autoZero"/>
        <c:crossBetween val="midCat"/>
        <c:majorUnit val="10"/>
      </c:valAx>
      <c:valAx>
        <c:axId val="1525649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a:t>VIIRS Active Fire</a:t>
                </a:r>
                <a:endParaRPr lang="fr-MG"/>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MG"/>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MG"/>
          </a:p>
        </c:txPr>
        <c:crossAx val="131347478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MG"/>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1CF75-CE20-78C2-3081-633B57B063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9E32EA-8D18-E00E-8ABA-96D39206B3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EB2D3D-1931-DF6E-635C-56625B3147BA}"/>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4ED04C4A-FCEE-13AE-BB2C-77749539BB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98EA19-2EF3-CA43-8151-67A66F8A2B65}"/>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42792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631A2-0E61-07BE-7E01-642EA2479F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404A87-2163-FD9B-1027-F9850B2A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58E008-F1C7-FF6F-CA43-6E3B28D033ED}"/>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7C3F1BA2-BEFF-22C4-8FB4-37D9F50A0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848AC1-A5A7-5A64-D075-60685A902483}"/>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3469162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079346-E3E8-3D11-CD5C-836ACA987F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5B98EE-5BFF-608D-3FF3-7FB9FE1993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4A0352-4623-A36E-A81D-AF96F0D0219B}"/>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42FAC91A-AACE-3DE5-9E85-1CE2FDED9C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EC882C-4040-B133-9595-C623469F057D}"/>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645535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267BE-4F7E-9B63-7F5F-8EE41D8990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D8EEE-6424-1685-E748-707E4B77C2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282F0-9E7E-A57F-7047-B3EF9F96C8DD}"/>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FFDF88F5-528A-EA03-D6CB-8D4635B247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9FC877-A940-609F-B848-716860294A80}"/>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1387582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AEC5-2B48-83CC-FC9C-9077265174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EEA142-0AF9-7414-1F91-824E3EA5B1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FBB297-602F-61FC-5B56-4967AF10DE03}"/>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F7945FBA-D481-5E06-C92E-5354C8EC9D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CB1D84-EC2A-3DBA-7AD9-329E6CBC263E}"/>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3576726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ACC87-6477-C55D-A0C7-4CEC59613D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55A62A-462C-F33E-CF34-DF666244BB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A22B76-FA39-22D0-70EC-5FE9ADC596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2D00C8-22E7-5874-73A7-DB3B527E872D}"/>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6" name="Footer Placeholder 5">
            <a:extLst>
              <a:ext uri="{FF2B5EF4-FFF2-40B4-BE49-F238E27FC236}">
                <a16:creationId xmlns:a16="http://schemas.microsoft.com/office/drawing/2014/main" id="{DEAFB280-CD07-FC8B-9265-036AB63E54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A3F7C3-2E57-DB9F-8FE0-251CC91474B6}"/>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257213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C9152-6A2F-0BBB-EAB0-ED8397F4CB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DD11B5-09EC-54E6-3783-AA75809EC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F0ACC9-C432-BD67-7AC9-7E411DB1DF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E9DF08-AE1B-AE05-47EB-FEA048932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ACD59D-DF38-2AAB-4CBA-8FE33D335B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99D053-C0C3-0F99-D638-FEF134F81C67}"/>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8" name="Footer Placeholder 7">
            <a:extLst>
              <a:ext uri="{FF2B5EF4-FFF2-40B4-BE49-F238E27FC236}">
                <a16:creationId xmlns:a16="http://schemas.microsoft.com/office/drawing/2014/main" id="{E15589FE-1E25-E884-0111-A57B13724F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1E558C-8DF0-5F5A-84EB-404197A6C30D}"/>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95406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202C-CAF5-C13C-247E-2D76651919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0EED8B-565C-96FC-1CAE-29120C77D21B}"/>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4" name="Footer Placeholder 3">
            <a:extLst>
              <a:ext uri="{FF2B5EF4-FFF2-40B4-BE49-F238E27FC236}">
                <a16:creationId xmlns:a16="http://schemas.microsoft.com/office/drawing/2014/main" id="{251E170F-75AA-D39D-9621-905D6C8F2E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01065A-DC6E-D2ED-6482-014886D79CE3}"/>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2636191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45A664-CEB3-A23F-B6A8-EE736EAEA57E}"/>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3" name="Footer Placeholder 2">
            <a:extLst>
              <a:ext uri="{FF2B5EF4-FFF2-40B4-BE49-F238E27FC236}">
                <a16:creationId xmlns:a16="http://schemas.microsoft.com/office/drawing/2014/main" id="{2632DE1D-4BF9-3B7B-93D6-A19860EEC9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B3C93C-D1C7-FFD1-9B6C-17AB5009AA0C}"/>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2145050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E25AA-27C4-7D82-E1B2-425A47CDC3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B452CA-E9DC-CE38-D6ED-0989BD6EBB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579A7B-282B-E587-D84D-85EDFC1CF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D0EC7-088D-0A4D-7FBB-27EC4EBF12BF}"/>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6" name="Footer Placeholder 5">
            <a:extLst>
              <a:ext uri="{FF2B5EF4-FFF2-40B4-BE49-F238E27FC236}">
                <a16:creationId xmlns:a16="http://schemas.microsoft.com/office/drawing/2014/main" id="{0C31F5B5-9497-5D16-412F-7A69375110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72469-4A82-90E0-7599-81A784298C7F}"/>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69299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7A93C-FA69-2EC4-943F-AB2F53485D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DA9CE8-86E4-65FD-A7AE-2A41596603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353FA-402E-93E0-1DB0-05564DA7D7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F76FA3-224B-8637-DF51-2610DEE6D779}"/>
              </a:ext>
            </a:extLst>
          </p:cNvPr>
          <p:cNvSpPr>
            <a:spLocks noGrp="1"/>
          </p:cNvSpPr>
          <p:nvPr>
            <p:ph type="dt" sz="half" idx="10"/>
          </p:nvPr>
        </p:nvSpPr>
        <p:spPr/>
        <p:txBody>
          <a:bodyPr/>
          <a:lstStyle/>
          <a:p>
            <a:fld id="{7238C632-E7F8-44EE-8525-D352DF9D0A1D}" type="datetimeFigureOut">
              <a:rPr lang="en-US" smtClean="0"/>
              <a:t>11/4/2023</a:t>
            </a:fld>
            <a:endParaRPr lang="en-US"/>
          </a:p>
        </p:txBody>
      </p:sp>
      <p:sp>
        <p:nvSpPr>
          <p:cNvPr id="6" name="Footer Placeholder 5">
            <a:extLst>
              <a:ext uri="{FF2B5EF4-FFF2-40B4-BE49-F238E27FC236}">
                <a16:creationId xmlns:a16="http://schemas.microsoft.com/office/drawing/2014/main" id="{0A0C8909-E743-90D8-2B2B-7E210CD104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87580B-3AF4-3A98-EE22-A03D52614D31}"/>
              </a:ext>
            </a:extLst>
          </p:cNvPr>
          <p:cNvSpPr>
            <a:spLocks noGrp="1"/>
          </p:cNvSpPr>
          <p:nvPr>
            <p:ph type="sldNum" sz="quarter" idx="12"/>
          </p:nvPr>
        </p:nvSpPr>
        <p:spPr/>
        <p:txBody>
          <a:bodyPr/>
          <a:lstStyle/>
          <a:p>
            <a:fld id="{6E85A616-E3C4-4DD9-88AF-36E92F209C99}" type="slidenum">
              <a:rPr lang="en-US" smtClean="0"/>
              <a:t>‹#›</a:t>
            </a:fld>
            <a:endParaRPr lang="en-US"/>
          </a:p>
        </p:txBody>
      </p:sp>
    </p:spTree>
    <p:extLst>
      <p:ext uri="{BB962C8B-B14F-4D97-AF65-F5344CB8AC3E}">
        <p14:creationId xmlns:p14="http://schemas.microsoft.com/office/powerpoint/2010/main" val="1056754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24193F-E6FB-3C3A-6EAA-111C08DFA3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34D61C-1704-B1FC-3CD1-FC51DE18F2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AEA854-49C7-599C-AC57-D308A12372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8C632-E7F8-44EE-8525-D352DF9D0A1D}" type="datetimeFigureOut">
              <a:rPr lang="en-US" smtClean="0"/>
              <a:t>11/4/2023</a:t>
            </a:fld>
            <a:endParaRPr lang="en-US"/>
          </a:p>
        </p:txBody>
      </p:sp>
      <p:sp>
        <p:nvSpPr>
          <p:cNvPr id="5" name="Footer Placeholder 4">
            <a:extLst>
              <a:ext uri="{FF2B5EF4-FFF2-40B4-BE49-F238E27FC236}">
                <a16:creationId xmlns:a16="http://schemas.microsoft.com/office/drawing/2014/main" id="{36F5744B-B389-A16E-F395-7DED92D228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1E8922-7C2D-C472-4D71-E39614F12E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5A616-E3C4-4DD9-88AF-36E92F209C99}" type="slidenum">
              <a:rPr lang="en-US" smtClean="0"/>
              <a:t>‹#›</a:t>
            </a:fld>
            <a:endParaRPr lang="en-US"/>
          </a:p>
        </p:txBody>
      </p:sp>
    </p:spTree>
    <p:extLst>
      <p:ext uri="{BB962C8B-B14F-4D97-AF65-F5344CB8AC3E}">
        <p14:creationId xmlns:p14="http://schemas.microsoft.com/office/powerpoint/2010/main" val="396818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M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rfmrc-ea.org/" TargetMode="External"/><Relationship Id="rId3" Type="http://schemas.openxmlformats.org/officeDocument/2006/relationships/hyperlink" Target="https://doi.org/10.55515/FIOP8254" TargetMode="External"/><Relationship Id="rId7" Type="http://schemas.openxmlformats.org/officeDocument/2006/relationships/hyperlink" Target="http://www.llanddev.org/" TargetMode="External"/><Relationship Id="rId2" Type="http://schemas.openxmlformats.org/officeDocument/2006/relationships/hyperlink" Target="https://doi.org/10.55515/PJMX6791" TargetMode="External"/><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hyperlink" Target="https://doi.org/10.1007/978-3-030-73569-2_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rfmrc-ea.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722DA0-D376-7842-3FDD-C222E4ED6F0E}"/>
              </a:ext>
            </a:extLst>
          </p:cNvPr>
          <p:cNvSpPr txBox="1"/>
          <p:nvPr/>
        </p:nvSpPr>
        <p:spPr>
          <a:xfrm>
            <a:off x="494146" y="2041347"/>
            <a:ext cx="11203707" cy="1754326"/>
          </a:xfrm>
          <a:prstGeom prst="rect">
            <a:avLst/>
          </a:prstGeom>
          <a:noFill/>
        </p:spPr>
        <p:txBody>
          <a:bodyPr wrap="square">
            <a:spAutoFit/>
          </a:bodyPr>
          <a:lstStyle/>
          <a:p>
            <a:pPr algn="ctr"/>
            <a:r>
              <a:rPr lang="en-US" sz="3600" b="1" dirty="0">
                <a:solidFill>
                  <a:schemeClr val="accent2">
                    <a:lumMod val="75000"/>
                  </a:schemeClr>
                </a:solidFill>
                <a:latin typeface="+mj-lt"/>
              </a:rPr>
              <a:t>Using remote sensing data in supporting wildfire early warning in East-Africa, experiences from the Regional Eastern Africa Fire Monitoring Resource Center (REA-FMRC)</a:t>
            </a:r>
          </a:p>
        </p:txBody>
      </p:sp>
      <p:pic>
        <p:nvPicPr>
          <p:cNvPr id="7" name="Picture 6">
            <a:extLst>
              <a:ext uri="{FF2B5EF4-FFF2-40B4-BE49-F238E27FC236}">
                <a16:creationId xmlns:a16="http://schemas.microsoft.com/office/drawing/2014/main" id="{6AE856E3-05D4-054C-CA49-822A58B50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7708" y="6010343"/>
            <a:ext cx="1625599" cy="565406"/>
          </a:xfrm>
          <a:prstGeom prst="rect">
            <a:avLst/>
          </a:prstGeom>
        </p:spPr>
      </p:pic>
      <p:pic>
        <p:nvPicPr>
          <p:cNvPr id="9" name="Picture 8">
            <a:extLst>
              <a:ext uri="{FF2B5EF4-FFF2-40B4-BE49-F238E27FC236}">
                <a16:creationId xmlns:a16="http://schemas.microsoft.com/office/drawing/2014/main" id="{B0A0D93D-4935-1CFB-2E3F-1045E5750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2228" y="5840735"/>
            <a:ext cx="1165480" cy="735014"/>
          </a:xfrm>
          <a:prstGeom prst="rect">
            <a:avLst/>
          </a:prstGeom>
        </p:spPr>
      </p:pic>
      <p:pic>
        <p:nvPicPr>
          <p:cNvPr id="11" name="Picture 10">
            <a:extLst>
              <a:ext uri="{FF2B5EF4-FFF2-40B4-BE49-F238E27FC236}">
                <a16:creationId xmlns:a16="http://schemas.microsoft.com/office/drawing/2014/main" id="{696604B7-A04C-C772-0401-3DDA841F8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5741" y="5980006"/>
            <a:ext cx="961131" cy="595743"/>
          </a:xfrm>
          <a:prstGeom prst="rect">
            <a:avLst/>
          </a:prstGeom>
        </p:spPr>
      </p:pic>
      <p:sp>
        <p:nvSpPr>
          <p:cNvPr id="13" name="TextBox 12">
            <a:extLst>
              <a:ext uri="{FF2B5EF4-FFF2-40B4-BE49-F238E27FC236}">
                <a16:creationId xmlns:a16="http://schemas.microsoft.com/office/drawing/2014/main" id="{4F5E75ED-8074-3624-8386-5B6427B8EB73}"/>
              </a:ext>
            </a:extLst>
          </p:cNvPr>
          <p:cNvSpPr txBox="1"/>
          <p:nvPr/>
        </p:nvSpPr>
        <p:spPr>
          <a:xfrm>
            <a:off x="1777999" y="4256677"/>
            <a:ext cx="8636000" cy="1292662"/>
          </a:xfrm>
          <a:prstGeom prst="rect">
            <a:avLst/>
          </a:prstGeom>
          <a:noFill/>
        </p:spPr>
        <p:txBody>
          <a:bodyPr wrap="square">
            <a:spAutoFit/>
          </a:bodyPr>
          <a:lstStyle/>
          <a:p>
            <a:pPr algn="ctr"/>
            <a:r>
              <a:rPr lang="en-US" b="1" dirty="0" err="1"/>
              <a:t>Haritiana</a:t>
            </a:r>
            <a:r>
              <a:rPr lang="en-US" b="1" dirty="0"/>
              <a:t> </a:t>
            </a:r>
            <a:r>
              <a:rPr lang="en-US" b="1" dirty="0" err="1"/>
              <a:t>Zacharie</a:t>
            </a:r>
            <a:r>
              <a:rPr lang="en-US" b="1" dirty="0"/>
              <a:t> </a:t>
            </a:r>
            <a:r>
              <a:rPr lang="en-US" b="1" dirty="0" err="1"/>
              <a:t>Rakotoarinivo</a:t>
            </a:r>
            <a:endParaRPr lang="en-US" b="1" dirty="0"/>
          </a:p>
          <a:p>
            <a:pPr algn="ctr"/>
            <a:endParaRPr lang="en-US" b="1" dirty="0"/>
          </a:p>
          <a:p>
            <a:pPr algn="ctr"/>
            <a:r>
              <a:rPr lang="en-US" sz="1400" dirty="0"/>
              <a:t>Researcher, Land, Landscape and Development Research Lab (</a:t>
            </a:r>
            <a:r>
              <a:rPr lang="en-US" sz="1400" dirty="0" err="1"/>
              <a:t>LLandDev</a:t>
            </a:r>
            <a:r>
              <a:rPr lang="en-US" sz="1400" dirty="0"/>
              <a:t>), Ecole Supérieure des Sciences </a:t>
            </a:r>
            <a:r>
              <a:rPr lang="en-US" sz="1400" dirty="0" err="1"/>
              <a:t>Agronomiques</a:t>
            </a:r>
            <a:r>
              <a:rPr lang="en-US" sz="1400" dirty="0"/>
              <a:t>, </a:t>
            </a:r>
            <a:r>
              <a:rPr lang="en-US" sz="1400" dirty="0" err="1"/>
              <a:t>Département</a:t>
            </a:r>
            <a:r>
              <a:rPr lang="en-US" sz="1400" dirty="0"/>
              <a:t> des </a:t>
            </a:r>
            <a:r>
              <a:rPr lang="en-US" sz="1400" dirty="0" err="1"/>
              <a:t>Eaux</a:t>
            </a:r>
            <a:r>
              <a:rPr lang="en-US" sz="1400" dirty="0"/>
              <a:t> et </a:t>
            </a:r>
            <a:r>
              <a:rPr lang="en-US" sz="1400" dirty="0" err="1"/>
              <a:t>Forêts</a:t>
            </a:r>
            <a:r>
              <a:rPr lang="en-US" sz="1400" dirty="0"/>
              <a:t> (ESSA-</a:t>
            </a:r>
            <a:r>
              <a:rPr lang="en-US" sz="1400" dirty="0" err="1"/>
              <a:t>Forêts</a:t>
            </a:r>
            <a:r>
              <a:rPr lang="en-US" sz="1400" dirty="0"/>
              <a:t>), University of Antananarivo, Antananarivo, Madagascar (haritiana.z@gmail.com)</a:t>
            </a:r>
          </a:p>
        </p:txBody>
      </p:sp>
      <p:sp>
        <p:nvSpPr>
          <p:cNvPr id="17" name="TextBox 16">
            <a:extLst>
              <a:ext uri="{FF2B5EF4-FFF2-40B4-BE49-F238E27FC236}">
                <a16:creationId xmlns:a16="http://schemas.microsoft.com/office/drawing/2014/main" id="{09AC400A-6A23-AEF8-522A-CEBB972CB9F4}"/>
              </a:ext>
            </a:extLst>
          </p:cNvPr>
          <p:cNvSpPr txBox="1"/>
          <p:nvPr/>
        </p:nvSpPr>
        <p:spPr>
          <a:xfrm>
            <a:off x="3213404" y="427197"/>
            <a:ext cx="6391564" cy="830997"/>
          </a:xfrm>
          <a:prstGeom prst="rect">
            <a:avLst/>
          </a:prstGeom>
          <a:noFill/>
        </p:spPr>
        <p:txBody>
          <a:bodyPr wrap="square">
            <a:spAutoFit/>
          </a:bodyPr>
          <a:lstStyle/>
          <a:p>
            <a:pPr algn="ctr"/>
            <a:r>
              <a:rPr lang="en-US" sz="2400" b="1" dirty="0">
                <a:solidFill>
                  <a:srgbClr val="C00000"/>
                </a:solidFill>
              </a:rPr>
              <a:t>WORKING ON FIRE </a:t>
            </a:r>
          </a:p>
          <a:p>
            <a:pPr algn="ctr"/>
            <a:r>
              <a:rPr lang="en-US" sz="2400" b="1" dirty="0">
                <a:solidFill>
                  <a:srgbClr val="C00000"/>
                </a:solidFill>
              </a:rPr>
              <a:t>20th Anniversary Fire Symposium</a:t>
            </a:r>
          </a:p>
        </p:txBody>
      </p:sp>
      <p:pic>
        <p:nvPicPr>
          <p:cNvPr id="23" name="Picture 22">
            <a:extLst>
              <a:ext uri="{FF2B5EF4-FFF2-40B4-BE49-F238E27FC236}">
                <a16:creationId xmlns:a16="http://schemas.microsoft.com/office/drawing/2014/main" id="{0363A5B5-2F42-C1FE-CD4F-0AC0C013ACE2}"/>
              </a:ext>
            </a:extLst>
          </p:cNvPr>
          <p:cNvPicPr>
            <a:picLocks noChangeAspect="1"/>
          </p:cNvPicPr>
          <p:nvPr/>
        </p:nvPicPr>
        <p:blipFill>
          <a:blip r:embed="rId5"/>
          <a:stretch>
            <a:fillRect/>
          </a:stretch>
        </p:blipFill>
        <p:spPr>
          <a:xfrm>
            <a:off x="264706" y="342675"/>
            <a:ext cx="2514601" cy="1000043"/>
          </a:xfrm>
          <a:prstGeom prst="rect">
            <a:avLst/>
          </a:prstGeom>
        </p:spPr>
      </p:pic>
      <p:pic>
        <p:nvPicPr>
          <p:cNvPr id="29" name="Picture 28">
            <a:extLst>
              <a:ext uri="{FF2B5EF4-FFF2-40B4-BE49-F238E27FC236}">
                <a16:creationId xmlns:a16="http://schemas.microsoft.com/office/drawing/2014/main" id="{6D40D529-6BC5-FF22-41BD-BED9F9D5239E}"/>
              </a:ext>
            </a:extLst>
          </p:cNvPr>
          <p:cNvPicPr>
            <a:picLocks noChangeAspect="1"/>
          </p:cNvPicPr>
          <p:nvPr/>
        </p:nvPicPr>
        <p:blipFill>
          <a:blip r:embed="rId6"/>
          <a:stretch>
            <a:fillRect/>
          </a:stretch>
        </p:blipFill>
        <p:spPr>
          <a:xfrm>
            <a:off x="10409379" y="166144"/>
            <a:ext cx="1182256" cy="1353102"/>
          </a:xfrm>
          <a:prstGeom prst="rect">
            <a:avLst/>
          </a:prstGeom>
        </p:spPr>
      </p:pic>
    </p:spTree>
    <p:extLst>
      <p:ext uri="{BB962C8B-B14F-4D97-AF65-F5344CB8AC3E}">
        <p14:creationId xmlns:p14="http://schemas.microsoft.com/office/powerpoint/2010/main" val="1018350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9C978-274A-6B66-4E99-3D8CFC3A0547}"/>
              </a:ext>
            </a:extLst>
          </p:cNvPr>
          <p:cNvSpPr>
            <a:spLocks noGrp="1"/>
          </p:cNvSpPr>
          <p:nvPr>
            <p:ph type="title"/>
          </p:nvPr>
        </p:nvSpPr>
        <p:spPr/>
        <p:txBody>
          <a:bodyPr/>
          <a:lstStyle/>
          <a:p>
            <a:r>
              <a:rPr lang="en-US" b="1" dirty="0">
                <a:solidFill>
                  <a:schemeClr val="accent2">
                    <a:lumMod val="75000"/>
                  </a:schemeClr>
                </a:solidFill>
              </a:rPr>
              <a:t>Calibration of the Fire Weather Index (FWI)</a:t>
            </a:r>
            <a:endParaRPr lang="en-US" dirty="0"/>
          </a:p>
        </p:txBody>
      </p:sp>
      <p:sp>
        <p:nvSpPr>
          <p:cNvPr id="3" name="Content Placeholder 2">
            <a:extLst>
              <a:ext uri="{FF2B5EF4-FFF2-40B4-BE49-F238E27FC236}">
                <a16:creationId xmlns:a16="http://schemas.microsoft.com/office/drawing/2014/main" id="{FE0F85C9-60F6-CF97-0F73-3A6927821C7D}"/>
              </a:ext>
            </a:extLst>
          </p:cNvPr>
          <p:cNvSpPr>
            <a:spLocks noGrp="1"/>
          </p:cNvSpPr>
          <p:nvPr>
            <p:ph idx="1"/>
          </p:nvPr>
        </p:nvSpPr>
        <p:spPr/>
        <p:txBody>
          <a:bodyPr>
            <a:normAutofit/>
          </a:bodyPr>
          <a:lstStyle/>
          <a:p>
            <a:r>
              <a:rPr lang="en-US" dirty="0"/>
              <a:t>Accuracy (%)</a:t>
            </a:r>
          </a:p>
          <a:p>
            <a:endParaRPr lang="en-US" dirty="0"/>
          </a:p>
          <a:p>
            <a:r>
              <a:rPr lang="en-US" dirty="0"/>
              <a:t>Improvement in accuracy every year</a:t>
            </a:r>
          </a:p>
          <a:p>
            <a:endParaRPr lang="en-US" dirty="0"/>
          </a:p>
          <a:p>
            <a:endParaRPr lang="en-US" dirty="0"/>
          </a:p>
          <a:p>
            <a:r>
              <a:rPr lang="en-US" dirty="0"/>
              <a:t>Approximatively 80% of total VIIRS active fire located in “Important – Very High – Extreme” Fire Danger Class , mostly “Important – Very High”</a:t>
            </a:r>
          </a:p>
        </p:txBody>
      </p:sp>
      <p:pic>
        <p:nvPicPr>
          <p:cNvPr id="5" name="Picture 4">
            <a:extLst>
              <a:ext uri="{FF2B5EF4-FFF2-40B4-BE49-F238E27FC236}">
                <a16:creationId xmlns:a16="http://schemas.microsoft.com/office/drawing/2014/main" id="{DB002245-133E-3C9C-DD65-464BC2A7FCE9}"/>
              </a:ext>
            </a:extLst>
          </p:cNvPr>
          <p:cNvPicPr>
            <a:picLocks noChangeAspect="1"/>
          </p:cNvPicPr>
          <p:nvPr/>
        </p:nvPicPr>
        <p:blipFill>
          <a:blip r:embed="rId2"/>
          <a:stretch>
            <a:fillRect/>
          </a:stretch>
        </p:blipFill>
        <p:spPr>
          <a:xfrm>
            <a:off x="3094557" y="1644090"/>
            <a:ext cx="5515513" cy="947233"/>
          </a:xfrm>
          <a:prstGeom prst="rect">
            <a:avLst/>
          </a:prstGeom>
        </p:spPr>
      </p:pic>
      <p:graphicFrame>
        <p:nvGraphicFramePr>
          <p:cNvPr id="6" name="Table 5">
            <a:extLst>
              <a:ext uri="{FF2B5EF4-FFF2-40B4-BE49-F238E27FC236}">
                <a16:creationId xmlns:a16="http://schemas.microsoft.com/office/drawing/2014/main" id="{6BF90A12-29D0-0A2D-A002-763C7F9D5C8F}"/>
              </a:ext>
            </a:extLst>
          </p:cNvPr>
          <p:cNvGraphicFramePr>
            <a:graphicFrameLocks noGrp="1"/>
          </p:cNvGraphicFramePr>
          <p:nvPr>
            <p:extLst>
              <p:ext uri="{D42A27DB-BD31-4B8C-83A1-F6EECF244321}">
                <p14:modId xmlns:p14="http://schemas.microsoft.com/office/powerpoint/2010/main" val="404373205"/>
              </p:ext>
            </p:extLst>
          </p:nvPr>
        </p:nvGraphicFramePr>
        <p:xfrm>
          <a:off x="2521528" y="3357022"/>
          <a:ext cx="8128000" cy="73660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817669952"/>
                    </a:ext>
                  </a:extLst>
                </a:gridCol>
                <a:gridCol w="1625600">
                  <a:extLst>
                    <a:ext uri="{9D8B030D-6E8A-4147-A177-3AD203B41FA5}">
                      <a16:colId xmlns:a16="http://schemas.microsoft.com/office/drawing/2014/main" val="4023497729"/>
                    </a:ext>
                  </a:extLst>
                </a:gridCol>
                <a:gridCol w="1625600">
                  <a:extLst>
                    <a:ext uri="{9D8B030D-6E8A-4147-A177-3AD203B41FA5}">
                      <a16:colId xmlns:a16="http://schemas.microsoft.com/office/drawing/2014/main" val="2324521492"/>
                    </a:ext>
                  </a:extLst>
                </a:gridCol>
                <a:gridCol w="1625600">
                  <a:extLst>
                    <a:ext uri="{9D8B030D-6E8A-4147-A177-3AD203B41FA5}">
                      <a16:colId xmlns:a16="http://schemas.microsoft.com/office/drawing/2014/main" val="2112540548"/>
                    </a:ext>
                  </a:extLst>
                </a:gridCol>
                <a:gridCol w="1625600">
                  <a:extLst>
                    <a:ext uri="{9D8B030D-6E8A-4147-A177-3AD203B41FA5}">
                      <a16:colId xmlns:a16="http://schemas.microsoft.com/office/drawing/2014/main" val="2586050326"/>
                    </a:ext>
                  </a:extLst>
                </a:gridCol>
              </a:tblGrid>
              <a:tr h="0">
                <a:tc>
                  <a:txBody>
                    <a:bodyPr/>
                    <a:lstStyle/>
                    <a:p>
                      <a:r>
                        <a:rPr lang="en-US"/>
                        <a:t>Year</a:t>
                      </a:r>
                      <a:endParaRPr lang="en-US" dirty="0"/>
                    </a:p>
                  </a:txBody>
                  <a:tcPr/>
                </a:tc>
                <a:tc>
                  <a:txBody>
                    <a:bodyPr/>
                    <a:lstStyle/>
                    <a:p>
                      <a:r>
                        <a:rPr lang="en-US"/>
                        <a:t>2019</a:t>
                      </a:r>
                      <a:endParaRPr lang="en-US" dirty="0"/>
                    </a:p>
                  </a:txBody>
                  <a:tcPr/>
                </a:tc>
                <a:tc>
                  <a:txBody>
                    <a:bodyPr/>
                    <a:lstStyle/>
                    <a:p>
                      <a:r>
                        <a:rPr lang="en-US" dirty="0"/>
                        <a:t>2020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2022</a:t>
                      </a:r>
                    </a:p>
                  </a:txBody>
                  <a:tcPr/>
                </a:tc>
                <a:extLst>
                  <a:ext uri="{0D108BD9-81ED-4DB2-BD59-A6C34878D82A}">
                    <a16:rowId xmlns:a16="http://schemas.microsoft.com/office/drawing/2014/main" val="1725076970"/>
                  </a:ext>
                </a:extLst>
              </a:tr>
              <a:tr h="370840">
                <a:tc>
                  <a:txBody>
                    <a:bodyPr/>
                    <a:lstStyle/>
                    <a:p>
                      <a:r>
                        <a:rPr lang="en-US"/>
                        <a:t>Accuracy</a:t>
                      </a:r>
                      <a:endParaRPr lang="en-US" dirty="0"/>
                    </a:p>
                  </a:txBody>
                  <a:tcPr/>
                </a:tc>
                <a:tc>
                  <a:txBody>
                    <a:bodyPr/>
                    <a:lstStyle/>
                    <a:p>
                      <a:r>
                        <a:rPr lang="en-US" dirty="0"/>
                        <a:t>78,13% </a:t>
                      </a:r>
                    </a:p>
                  </a:txBody>
                  <a:tcPr/>
                </a:tc>
                <a:tc>
                  <a:txBody>
                    <a:bodyPr/>
                    <a:lstStyle/>
                    <a:p>
                      <a:r>
                        <a:rPr lang="en-US" dirty="0"/>
                        <a:t>78,43% </a:t>
                      </a:r>
                    </a:p>
                  </a:txBody>
                  <a:tcPr/>
                </a:tc>
                <a:tc>
                  <a:txBody>
                    <a:bodyPr/>
                    <a:lstStyle/>
                    <a:p>
                      <a:r>
                        <a:rPr lang="en-US" dirty="0"/>
                        <a:t>79,15%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79,33%</a:t>
                      </a:r>
                    </a:p>
                  </a:txBody>
                  <a:tcPr/>
                </a:tc>
                <a:extLst>
                  <a:ext uri="{0D108BD9-81ED-4DB2-BD59-A6C34878D82A}">
                    <a16:rowId xmlns:a16="http://schemas.microsoft.com/office/drawing/2014/main" val="3922984792"/>
                  </a:ext>
                </a:extLst>
              </a:tr>
            </a:tbl>
          </a:graphicData>
        </a:graphic>
      </p:graphicFrame>
    </p:spTree>
    <p:extLst>
      <p:ext uri="{BB962C8B-B14F-4D97-AF65-F5344CB8AC3E}">
        <p14:creationId xmlns:p14="http://schemas.microsoft.com/office/powerpoint/2010/main" val="4093209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6A17A9-4F80-8423-6B2A-212391C42B05}"/>
              </a:ext>
            </a:extLst>
          </p:cNvPr>
          <p:cNvSpPr>
            <a:spLocks noGrp="1"/>
          </p:cNvSpPr>
          <p:nvPr>
            <p:ph type="title"/>
          </p:nvPr>
        </p:nvSpPr>
        <p:spPr>
          <a:xfrm>
            <a:off x="378691" y="92336"/>
            <a:ext cx="11434618" cy="1325563"/>
          </a:xfrm>
        </p:spPr>
        <p:txBody>
          <a:bodyPr/>
          <a:lstStyle/>
          <a:p>
            <a:r>
              <a:rPr lang="en-US" b="1" dirty="0">
                <a:solidFill>
                  <a:schemeClr val="accent2">
                    <a:lumMod val="75000"/>
                  </a:schemeClr>
                </a:solidFill>
              </a:rPr>
              <a:t>Ethiopia Fire weather Index (FWI) 25 January 2021</a:t>
            </a:r>
          </a:p>
        </p:txBody>
      </p:sp>
      <p:pic>
        <p:nvPicPr>
          <p:cNvPr id="5" name="Content Placeholder 4">
            <a:extLst>
              <a:ext uri="{FF2B5EF4-FFF2-40B4-BE49-F238E27FC236}">
                <a16:creationId xmlns:a16="http://schemas.microsoft.com/office/drawing/2014/main" id="{422C2EC9-5690-D7D1-B950-8F95C9914A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1900" y="1254868"/>
            <a:ext cx="7608200" cy="5379295"/>
          </a:xfrm>
        </p:spPr>
      </p:pic>
    </p:spTree>
    <p:extLst>
      <p:ext uri="{BB962C8B-B14F-4D97-AF65-F5344CB8AC3E}">
        <p14:creationId xmlns:p14="http://schemas.microsoft.com/office/powerpoint/2010/main" val="291114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39A47-1E5B-51E4-E90F-9BA7DECBA65D}"/>
              </a:ext>
            </a:extLst>
          </p:cNvPr>
          <p:cNvSpPr>
            <a:spLocks noGrp="1"/>
          </p:cNvSpPr>
          <p:nvPr>
            <p:ph type="title"/>
          </p:nvPr>
        </p:nvSpPr>
        <p:spPr/>
        <p:txBody>
          <a:bodyPr/>
          <a:lstStyle/>
          <a:p>
            <a:r>
              <a:rPr lang="en-US" b="1" dirty="0">
                <a:solidFill>
                  <a:schemeClr val="accent2">
                    <a:lumMod val="75000"/>
                  </a:schemeClr>
                </a:solidFill>
              </a:rPr>
              <a:t>Application</a:t>
            </a:r>
          </a:p>
        </p:txBody>
      </p:sp>
      <p:sp>
        <p:nvSpPr>
          <p:cNvPr id="3" name="Content Placeholder 2">
            <a:extLst>
              <a:ext uri="{FF2B5EF4-FFF2-40B4-BE49-F238E27FC236}">
                <a16:creationId xmlns:a16="http://schemas.microsoft.com/office/drawing/2014/main" id="{9274DA9C-B07D-B7F5-0087-C6D40196BB5C}"/>
              </a:ext>
            </a:extLst>
          </p:cNvPr>
          <p:cNvSpPr>
            <a:spLocks noGrp="1"/>
          </p:cNvSpPr>
          <p:nvPr>
            <p:ph idx="1"/>
          </p:nvPr>
        </p:nvSpPr>
        <p:spPr>
          <a:xfrm>
            <a:off x="838200" y="1825625"/>
            <a:ext cx="10515600" cy="4741430"/>
          </a:xfrm>
        </p:spPr>
        <p:txBody>
          <a:bodyPr>
            <a:normAutofit fontScale="92500"/>
          </a:bodyPr>
          <a:lstStyle/>
          <a:p>
            <a:pPr algn="just"/>
            <a:r>
              <a:rPr lang="en-US" dirty="0"/>
              <a:t>Early warning has been done operationally for three years in Madagascar : communication to stakeholders and the public via social media, WhatsApp and the geoportal, and to the local community via radio</a:t>
            </a:r>
          </a:p>
          <a:p>
            <a:pPr algn="just"/>
            <a:r>
              <a:rPr lang="en-US" dirty="0"/>
              <a:t>Identification of high prone fires areas and implementation of 65 km agricultural </a:t>
            </a:r>
            <a:r>
              <a:rPr lang="en-US" dirty="0" err="1"/>
              <a:t>fuelbreaks</a:t>
            </a:r>
            <a:r>
              <a:rPr lang="en-US" dirty="0"/>
              <a:t>, mainly around </a:t>
            </a:r>
            <a:r>
              <a:rPr lang="en-US" dirty="0" err="1"/>
              <a:t>Ankarafantsika</a:t>
            </a:r>
            <a:r>
              <a:rPr lang="en-US" dirty="0"/>
              <a:t> National Park in northern Madagascar between 2021 and 2022 : established in generally open landscapes dominated by grassy savanna to limit the spread of fires and create an additional 615 ha of farmland for crop production to limit further slash-and-burn activities in the national park and so further reduce the potential for future fire ignitions </a:t>
            </a:r>
            <a:r>
              <a:rPr lang="fi-FI" dirty="0"/>
              <a:t>(Rakoto Ratsimba et al., 2022)</a:t>
            </a:r>
            <a:endParaRPr lang="en-US" dirty="0"/>
          </a:p>
          <a:p>
            <a:pPr algn="just"/>
            <a:r>
              <a:rPr lang="en-US" dirty="0"/>
              <a:t>Data for all </a:t>
            </a:r>
            <a:r>
              <a:rPr lang="en-US"/>
              <a:t>Eastern African </a:t>
            </a:r>
            <a:r>
              <a:rPr lang="en-US" dirty="0"/>
              <a:t>countries are available from January 2019 to today.</a:t>
            </a:r>
          </a:p>
        </p:txBody>
      </p:sp>
    </p:spTree>
    <p:extLst>
      <p:ext uri="{BB962C8B-B14F-4D97-AF65-F5344CB8AC3E}">
        <p14:creationId xmlns:p14="http://schemas.microsoft.com/office/powerpoint/2010/main" val="314983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2D6B2-A9C9-8F27-483E-3BA4F06F3B0B}"/>
              </a:ext>
            </a:extLst>
          </p:cNvPr>
          <p:cNvSpPr>
            <a:spLocks noGrp="1"/>
          </p:cNvSpPr>
          <p:nvPr>
            <p:ph type="title"/>
          </p:nvPr>
        </p:nvSpPr>
        <p:spPr/>
        <p:txBody>
          <a:bodyPr/>
          <a:lstStyle/>
          <a:p>
            <a:r>
              <a:rPr lang="en-US" b="1" dirty="0">
                <a:solidFill>
                  <a:schemeClr val="accent2">
                    <a:lumMod val="75000"/>
                  </a:schemeClr>
                </a:solidFill>
              </a:rPr>
              <a:t>Challenges, future works, …</a:t>
            </a:r>
          </a:p>
        </p:txBody>
      </p:sp>
      <p:sp>
        <p:nvSpPr>
          <p:cNvPr id="3" name="Content Placeholder 2">
            <a:extLst>
              <a:ext uri="{FF2B5EF4-FFF2-40B4-BE49-F238E27FC236}">
                <a16:creationId xmlns:a16="http://schemas.microsoft.com/office/drawing/2014/main" id="{C40BAC26-2A71-4845-A6F3-8DD8E2300FEB}"/>
              </a:ext>
            </a:extLst>
          </p:cNvPr>
          <p:cNvSpPr>
            <a:spLocks noGrp="1"/>
          </p:cNvSpPr>
          <p:nvPr>
            <p:ph idx="1"/>
          </p:nvPr>
        </p:nvSpPr>
        <p:spPr/>
        <p:txBody>
          <a:bodyPr>
            <a:normAutofit fontScale="92500"/>
          </a:bodyPr>
          <a:lstStyle/>
          <a:p>
            <a:pPr algn="just"/>
            <a:r>
              <a:rPr lang="en-US" dirty="0"/>
              <a:t>Refinement of remotely-sensed FWI algorithm by determining the suitable empirical parameters</a:t>
            </a:r>
          </a:p>
          <a:p>
            <a:pPr algn="just"/>
            <a:r>
              <a:rPr lang="en-US" dirty="0"/>
              <a:t>Integration of some geographical parameters (DEM, land cover, etc.) to improve FWI and model fire spread to enhance our ability to predict and respond to the behavior and dangers of wildfire</a:t>
            </a:r>
          </a:p>
          <a:p>
            <a:pPr algn="just"/>
            <a:r>
              <a:rPr lang="en-US" dirty="0"/>
              <a:t>Develop a communication plan so early warning information gets to the local community level</a:t>
            </a:r>
          </a:p>
          <a:p>
            <a:pPr algn="just"/>
            <a:r>
              <a:rPr lang="en-US" dirty="0"/>
              <a:t>Policy support and international cooperation</a:t>
            </a:r>
          </a:p>
          <a:p>
            <a:pPr algn="just">
              <a:lnSpc>
                <a:spcPct val="100000"/>
              </a:lnSpc>
            </a:pPr>
            <a:r>
              <a:rPr lang="en-US" dirty="0"/>
              <a:t>Scientific research on calibration and use of the FWI system components and climate change effect on FWI value and fire occurrence and behavior</a:t>
            </a:r>
          </a:p>
        </p:txBody>
      </p:sp>
    </p:spTree>
    <p:extLst>
      <p:ext uri="{BB962C8B-B14F-4D97-AF65-F5344CB8AC3E}">
        <p14:creationId xmlns:p14="http://schemas.microsoft.com/office/powerpoint/2010/main" val="236640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52ED7D-2C94-F5D0-C391-CAE9479A3173}"/>
              </a:ext>
            </a:extLst>
          </p:cNvPr>
          <p:cNvSpPr txBox="1"/>
          <p:nvPr/>
        </p:nvSpPr>
        <p:spPr>
          <a:xfrm>
            <a:off x="1838037" y="303132"/>
            <a:ext cx="8515927" cy="1015663"/>
          </a:xfrm>
          <a:prstGeom prst="rect">
            <a:avLst/>
          </a:prstGeom>
          <a:noFill/>
        </p:spPr>
        <p:txBody>
          <a:bodyPr wrap="square" anchor="ctr">
            <a:spAutoFit/>
          </a:bodyPr>
          <a:lstStyle/>
          <a:p>
            <a:r>
              <a:rPr lang="en-US" sz="6000" b="1" dirty="0">
                <a:solidFill>
                  <a:schemeClr val="accent2">
                    <a:lumMod val="75000"/>
                  </a:schemeClr>
                </a:solidFill>
              </a:rPr>
              <a:t>Thanks for Your Attention</a:t>
            </a:r>
          </a:p>
        </p:txBody>
      </p:sp>
      <p:sp>
        <p:nvSpPr>
          <p:cNvPr id="5" name="TextBox 4">
            <a:extLst>
              <a:ext uri="{FF2B5EF4-FFF2-40B4-BE49-F238E27FC236}">
                <a16:creationId xmlns:a16="http://schemas.microsoft.com/office/drawing/2014/main" id="{D0CF8811-A1AC-BC76-CA76-10A4800AF469}"/>
              </a:ext>
            </a:extLst>
          </p:cNvPr>
          <p:cNvSpPr txBox="1"/>
          <p:nvPr/>
        </p:nvSpPr>
        <p:spPr>
          <a:xfrm>
            <a:off x="674254" y="1763054"/>
            <a:ext cx="10843491" cy="3046988"/>
          </a:xfrm>
          <a:prstGeom prst="rect">
            <a:avLst/>
          </a:prstGeom>
          <a:noFill/>
        </p:spPr>
        <p:txBody>
          <a:bodyPr wrap="square">
            <a:spAutoFit/>
          </a:bodyPr>
          <a:lstStyle/>
          <a:p>
            <a:pPr algn="just">
              <a:lnSpc>
                <a:spcPct val="150000"/>
              </a:lnSpc>
            </a:pPr>
            <a:r>
              <a:rPr lang="en-US" sz="2000" b="1" dirty="0"/>
              <a:t>REFERENCES</a:t>
            </a:r>
            <a:endParaRPr lang="en-US" dirty="0"/>
          </a:p>
          <a:p>
            <a:pPr marL="285750" indent="-285750" algn="just">
              <a:buFont typeface="Wingdings" panose="05000000000000000000" pitchFamily="2" charset="2"/>
              <a:buChar char="Ø"/>
            </a:pPr>
            <a:r>
              <a:rPr lang="en-US" dirty="0" err="1"/>
              <a:t>Rakoto</a:t>
            </a:r>
            <a:r>
              <a:rPr lang="en-US" dirty="0"/>
              <a:t> </a:t>
            </a:r>
            <a:r>
              <a:rPr lang="en-US" dirty="0" err="1"/>
              <a:t>Ratsimba</a:t>
            </a:r>
            <a:r>
              <a:rPr lang="en-US" dirty="0"/>
              <a:t> H, </a:t>
            </a:r>
            <a:r>
              <a:rPr lang="en-US" dirty="0" err="1"/>
              <a:t>Andriamiharimanana</a:t>
            </a:r>
            <a:r>
              <a:rPr lang="en-US" dirty="0"/>
              <a:t>, JN, Braun M. and </a:t>
            </a:r>
            <a:r>
              <a:rPr lang="en-US" dirty="0" err="1"/>
              <a:t>Goldammer</a:t>
            </a:r>
            <a:r>
              <a:rPr lang="en-US" dirty="0"/>
              <a:t>, JG. 2022. Agricultural </a:t>
            </a:r>
            <a:r>
              <a:rPr lang="en-US" dirty="0" err="1"/>
              <a:t>fuelbreaks</a:t>
            </a:r>
            <a:r>
              <a:rPr lang="en-US" dirty="0"/>
              <a:t> in sustainable fire-resilient landscapes in Madagascar. DOI: </a:t>
            </a:r>
            <a:r>
              <a:rPr lang="en-US" dirty="0">
                <a:hlinkClick r:id="rId2"/>
              </a:rPr>
              <a:t>https://doi.org/10.55515/PJMX6791</a:t>
            </a:r>
            <a:r>
              <a:rPr lang="en-US" dirty="0"/>
              <a:t> </a:t>
            </a:r>
          </a:p>
          <a:p>
            <a:pPr marL="285750" indent="-285750" algn="just">
              <a:buFont typeface="Wingdings" panose="05000000000000000000" pitchFamily="2" charset="2"/>
              <a:buChar char="Ø"/>
            </a:pPr>
            <a:r>
              <a:rPr lang="en-US" dirty="0" err="1"/>
              <a:t>Tahintsoa</a:t>
            </a:r>
            <a:r>
              <a:rPr lang="en-US" dirty="0"/>
              <a:t> GH, </a:t>
            </a:r>
            <a:r>
              <a:rPr lang="en-US" dirty="0" err="1"/>
              <a:t>Raherinjatovoarison</a:t>
            </a:r>
            <a:r>
              <a:rPr lang="en-US" dirty="0"/>
              <a:t> D, </a:t>
            </a:r>
            <a:r>
              <a:rPr lang="en-US" dirty="0" err="1"/>
              <a:t>Rakotoarinivo</a:t>
            </a:r>
            <a:r>
              <a:rPr lang="en-US" dirty="0"/>
              <a:t> HZ, </a:t>
            </a:r>
            <a:r>
              <a:rPr lang="en-US" dirty="0" err="1"/>
              <a:t>Ratsimandresy</a:t>
            </a:r>
            <a:r>
              <a:rPr lang="en-US" dirty="0"/>
              <a:t> RN and </a:t>
            </a:r>
            <a:r>
              <a:rPr lang="en-US" dirty="0" err="1"/>
              <a:t>Rakoto</a:t>
            </a:r>
            <a:r>
              <a:rPr lang="en-US" dirty="0"/>
              <a:t> </a:t>
            </a:r>
            <a:r>
              <a:rPr lang="en-US" dirty="0" err="1"/>
              <a:t>Ratsimba</a:t>
            </a:r>
            <a:r>
              <a:rPr lang="en-US" dirty="0"/>
              <a:t> H. 2022. Using satellite images to monitor burned areas in Madagascar. DOI: </a:t>
            </a:r>
            <a:r>
              <a:rPr lang="en-US" dirty="0">
                <a:hlinkClick r:id="rId3"/>
              </a:rPr>
              <a:t>https://doi.org/10.55515/FIOP8254</a:t>
            </a:r>
            <a:r>
              <a:rPr lang="en-US" dirty="0"/>
              <a:t> </a:t>
            </a:r>
          </a:p>
          <a:p>
            <a:pPr marL="285750" indent="-285750" algn="just">
              <a:buFont typeface="Wingdings" panose="05000000000000000000" pitchFamily="2" charset="2"/>
              <a:buChar char="Ø"/>
            </a:pPr>
            <a:r>
              <a:rPr lang="en-US" dirty="0"/>
              <a:t>Thapa S, </a:t>
            </a:r>
            <a:r>
              <a:rPr lang="en-US" dirty="0" err="1"/>
              <a:t>Chitale</a:t>
            </a:r>
            <a:r>
              <a:rPr lang="en-US" dirty="0"/>
              <a:t> VS, Pradhan S, Shakya B, Sharma S, </a:t>
            </a:r>
            <a:r>
              <a:rPr lang="en-US" dirty="0" err="1"/>
              <a:t>Regmi</a:t>
            </a:r>
            <a:r>
              <a:rPr lang="en-US" dirty="0"/>
              <a:t> S, </a:t>
            </a:r>
            <a:r>
              <a:rPr lang="en-US" dirty="0" err="1"/>
              <a:t>Bajracharya</a:t>
            </a:r>
            <a:r>
              <a:rPr lang="en-US" dirty="0"/>
              <a:t> S, Adhikari S and </a:t>
            </a:r>
            <a:r>
              <a:rPr lang="en-US" dirty="0" err="1"/>
              <a:t>Dangol</a:t>
            </a:r>
            <a:r>
              <a:rPr lang="en-US" dirty="0"/>
              <a:t> GS. 2021. Forest Fire Detection and Monitoring. In: </a:t>
            </a:r>
            <a:r>
              <a:rPr lang="en-US" dirty="0" err="1"/>
              <a:t>Bajracharya</a:t>
            </a:r>
            <a:r>
              <a:rPr lang="en-US" dirty="0"/>
              <a:t>, B., Thapa, R.B., Matin, M.A. (eds) Earth Observation Science and Applications for Risk Reduction and Enhanced Resilience in Hindu Kush Himalaya Region. Springer, Cham. </a:t>
            </a:r>
            <a:r>
              <a:rPr lang="en-US" dirty="0">
                <a:hlinkClick r:id="rId4"/>
              </a:rPr>
              <a:t>https://doi.org/10.1007/978-3-030-73569-2_8</a:t>
            </a:r>
            <a:endParaRPr lang="en-US" dirty="0"/>
          </a:p>
          <a:p>
            <a:pPr marL="285750" indent="-285750" algn="just">
              <a:buFont typeface="Wingdings" panose="05000000000000000000" pitchFamily="2" charset="2"/>
              <a:buChar char="Ø"/>
            </a:pPr>
            <a:endParaRPr lang="en-US" dirty="0"/>
          </a:p>
        </p:txBody>
      </p:sp>
      <p:pic>
        <p:nvPicPr>
          <p:cNvPr id="6" name="Picture 5">
            <a:extLst>
              <a:ext uri="{FF2B5EF4-FFF2-40B4-BE49-F238E27FC236}">
                <a16:creationId xmlns:a16="http://schemas.microsoft.com/office/drawing/2014/main" id="{18ECFF69-DA37-E680-972A-86C7EF7D19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6761" y="5699018"/>
            <a:ext cx="2634357" cy="916266"/>
          </a:xfrm>
          <a:prstGeom prst="rect">
            <a:avLst/>
          </a:prstGeom>
        </p:spPr>
      </p:pic>
      <p:pic>
        <p:nvPicPr>
          <p:cNvPr id="7" name="Picture 6">
            <a:extLst>
              <a:ext uri="{FF2B5EF4-FFF2-40B4-BE49-F238E27FC236}">
                <a16:creationId xmlns:a16="http://schemas.microsoft.com/office/drawing/2014/main" id="{97663B2E-37A8-F1AE-3FC2-2A4CE72CA2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882" y="5623633"/>
            <a:ext cx="1691954" cy="1067037"/>
          </a:xfrm>
          <a:prstGeom prst="rect">
            <a:avLst/>
          </a:prstGeom>
        </p:spPr>
      </p:pic>
      <p:sp>
        <p:nvSpPr>
          <p:cNvPr id="9" name="TextBox 8">
            <a:extLst>
              <a:ext uri="{FF2B5EF4-FFF2-40B4-BE49-F238E27FC236}">
                <a16:creationId xmlns:a16="http://schemas.microsoft.com/office/drawing/2014/main" id="{D8E57F78-3FD8-35CA-7414-8D81E83E126A}"/>
              </a:ext>
            </a:extLst>
          </p:cNvPr>
          <p:cNvSpPr txBox="1"/>
          <p:nvPr/>
        </p:nvSpPr>
        <p:spPr>
          <a:xfrm>
            <a:off x="9458036" y="5254301"/>
            <a:ext cx="2549236" cy="369332"/>
          </a:xfrm>
          <a:prstGeom prst="rect">
            <a:avLst/>
          </a:prstGeom>
          <a:noFill/>
        </p:spPr>
        <p:txBody>
          <a:bodyPr wrap="square">
            <a:spAutoFit/>
          </a:bodyPr>
          <a:lstStyle/>
          <a:p>
            <a:r>
              <a:rPr lang="en-US" dirty="0">
                <a:hlinkClick r:id="rId7"/>
              </a:rPr>
              <a:t>www.llanddev.org</a:t>
            </a:r>
            <a:r>
              <a:rPr lang="en-US" dirty="0"/>
              <a:t> </a:t>
            </a:r>
          </a:p>
        </p:txBody>
      </p:sp>
      <p:sp>
        <p:nvSpPr>
          <p:cNvPr id="11" name="TextBox 10">
            <a:extLst>
              <a:ext uri="{FF2B5EF4-FFF2-40B4-BE49-F238E27FC236}">
                <a16:creationId xmlns:a16="http://schemas.microsoft.com/office/drawing/2014/main" id="{9E1DF4EF-5ADE-C195-CAEB-DFB315FBD347}"/>
              </a:ext>
            </a:extLst>
          </p:cNvPr>
          <p:cNvSpPr txBox="1"/>
          <p:nvPr/>
        </p:nvSpPr>
        <p:spPr>
          <a:xfrm>
            <a:off x="450882" y="5254301"/>
            <a:ext cx="2013527" cy="369332"/>
          </a:xfrm>
          <a:prstGeom prst="rect">
            <a:avLst/>
          </a:prstGeom>
          <a:noFill/>
        </p:spPr>
        <p:txBody>
          <a:bodyPr wrap="square">
            <a:spAutoFit/>
          </a:bodyPr>
          <a:lstStyle/>
          <a:p>
            <a:r>
              <a:rPr lang="en-US" dirty="0">
                <a:hlinkClick r:id="rId8"/>
              </a:rPr>
              <a:t>www.rfmrc-ea.org</a:t>
            </a:r>
            <a:r>
              <a:rPr lang="en-US" dirty="0"/>
              <a:t>  </a:t>
            </a:r>
          </a:p>
        </p:txBody>
      </p:sp>
    </p:spTree>
    <p:extLst>
      <p:ext uri="{BB962C8B-B14F-4D97-AF65-F5344CB8AC3E}">
        <p14:creationId xmlns:p14="http://schemas.microsoft.com/office/powerpoint/2010/main" val="226131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F8683-F896-C6B7-2D79-FA8E6E19569C}"/>
              </a:ext>
            </a:extLst>
          </p:cNvPr>
          <p:cNvSpPr>
            <a:spLocks noGrp="1"/>
          </p:cNvSpPr>
          <p:nvPr>
            <p:ph type="title"/>
          </p:nvPr>
        </p:nvSpPr>
        <p:spPr/>
        <p:txBody>
          <a:bodyPr/>
          <a:lstStyle/>
          <a:p>
            <a:r>
              <a:rPr lang="en-US" b="1" dirty="0">
                <a:solidFill>
                  <a:schemeClr val="accent2">
                    <a:lumMod val="75000"/>
                  </a:schemeClr>
                </a:solidFill>
              </a:rPr>
              <a:t>Major Wildland Fire Issues in East Africa</a:t>
            </a:r>
            <a:endParaRPr lang="en-US" dirty="0"/>
          </a:p>
        </p:txBody>
      </p:sp>
      <p:sp>
        <p:nvSpPr>
          <p:cNvPr id="3" name="Content Placeholder 2">
            <a:extLst>
              <a:ext uri="{FF2B5EF4-FFF2-40B4-BE49-F238E27FC236}">
                <a16:creationId xmlns:a16="http://schemas.microsoft.com/office/drawing/2014/main" id="{8960BC25-BE2C-683D-2E03-D83A099C0AEE}"/>
              </a:ext>
            </a:extLst>
          </p:cNvPr>
          <p:cNvSpPr>
            <a:spLocks noGrp="1"/>
          </p:cNvSpPr>
          <p:nvPr>
            <p:ph idx="1"/>
          </p:nvPr>
        </p:nvSpPr>
        <p:spPr/>
        <p:txBody>
          <a:bodyPr>
            <a:normAutofit fontScale="92500" lnSpcReduction="10000"/>
          </a:bodyPr>
          <a:lstStyle/>
          <a:p>
            <a:pPr algn="just"/>
            <a:r>
              <a:rPr lang="en-GB" dirty="0"/>
              <a:t>In recent decades, East Africa has seen a rise in</a:t>
            </a:r>
            <a:r>
              <a:rPr lang="en-US" dirty="0"/>
              <a:t> unprecedented large and disastrous wildfires affecting forests, particularly, in many national parks and protected areas (Ethiopia, Kenya, Madagascar, Tanzania, Uganda).</a:t>
            </a:r>
          </a:p>
          <a:p>
            <a:pPr algn="just"/>
            <a:r>
              <a:rPr lang="en-US" dirty="0"/>
              <a:t>The biodiversity in the region is being threatened by the increasing use of fire</a:t>
            </a:r>
            <a:r>
              <a:rPr lang="en-GB" dirty="0"/>
              <a:t>, resulting in the gradual transformation of entire landscapes from closed forests to savannas, </a:t>
            </a:r>
            <a:r>
              <a:rPr lang="en-US" dirty="0"/>
              <a:t> (e.g. Madagascar).</a:t>
            </a:r>
          </a:p>
          <a:p>
            <a:pPr algn="just"/>
            <a:r>
              <a:rPr lang="en-US" dirty="0"/>
              <a:t>Increasing frequency, intensity and vulnerability to extreme events, primarily droughts (especially in Somalia) and floods.</a:t>
            </a:r>
          </a:p>
          <a:p>
            <a:pPr algn="just"/>
            <a:r>
              <a:rPr lang="en-US" dirty="0"/>
              <a:t>According to IGAD Climate Prediction &amp; Applications Centre (ICPAC), projected higher temperatures and extended drought conditions coupled with population growth pressure, are likely to increase occurrence and intensity of wildfires in the region in the future.</a:t>
            </a:r>
          </a:p>
        </p:txBody>
      </p:sp>
    </p:spTree>
    <p:extLst>
      <p:ext uri="{BB962C8B-B14F-4D97-AF65-F5344CB8AC3E}">
        <p14:creationId xmlns:p14="http://schemas.microsoft.com/office/powerpoint/2010/main" val="14347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3AF8F-3D4D-2F7F-ED85-C01973AFAEBA}"/>
              </a:ext>
            </a:extLst>
          </p:cNvPr>
          <p:cNvSpPr>
            <a:spLocks noGrp="1"/>
          </p:cNvSpPr>
          <p:nvPr>
            <p:ph type="title"/>
          </p:nvPr>
        </p:nvSpPr>
        <p:spPr/>
        <p:txBody>
          <a:bodyPr/>
          <a:lstStyle/>
          <a:p>
            <a:r>
              <a:rPr lang="en-US" b="1" dirty="0">
                <a:solidFill>
                  <a:schemeClr val="accent2">
                    <a:lumMod val="75000"/>
                  </a:schemeClr>
                </a:solidFill>
              </a:rPr>
              <a:t>Regional Eastern Africa Fire Monitoring Resource Center (REA-FMRC)</a:t>
            </a:r>
          </a:p>
        </p:txBody>
      </p:sp>
      <p:sp>
        <p:nvSpPr>
          <p:cNvPr id="3" name="Content Placeholder 2">
            <a:extLst>
              <a:ext uri="{FF2B5EF4-FFF2-40B4-BE49-F238E27FC236}">
                <a16:creationId xmlns:a16="http://schemas.microsoft.com/office/drawing/2014/main" id="{153C5155-A1DD-1466-37E4-D42794477B3B}"/>
              </a:ext>
            </a:extLst>
          </p:cNvPr>
          <p:cNvSpPr>
            <a:spLocks noGrp="1"/>
          </p:cNvSpPr>
          <p:nvPr>
            <p:ph idx="1"/>
          </p:nvPr>
        </p:nvSpPr>
        <p:spPr>
          <a:xfrm>
            <a:off x="838200" y="1881041"/>
            <a:ext cx="10515600" cy="4351338"/>
          </a:xfrm>
        </p:spPr>
        <p:txBody>
          <a:bodyPr>
            <a:normAutofit fontScale="70000" lnSpcReduction="20000"/>
          </a:bodyPr>
          <a:lstStyle/>
          <a:p>
            <a:pPr marL="0" indent="0" algn="just">
              <a:buNone/>
            </a:pPr>
            <a:r>
              <a:rPr lang="en-GB" dirty="0"/>
              <a:t>REA-FMRC serves countries of East Africa by providing essential scientific and satellite-derived fire data</a:t>
            </a:r>
            <a:r>
              <a:rPr lang="en-US" dirty="0"/>
              <a:t>. </a:t>
            </a:r>
            <a:r>
              <a:rPr lang="en-GB" dirty="0"/>
              <a:t>We promote seamless collaboration among </a:t>
            </a:r>
            <a:r>
              <a:rPr lang="en-US" dirty="0"/>
              <a:t>all departments in wildfire monitoring for early warning information on active burning, fire danger and burned area monitoring. In this scope, the REAFMRC will</a:t>
            </a:r>
          </a:p>
          <a:p>
            <a:pPr marL="514350" indent="-514350" algn="just">
              <a:buFont typeface="+mj-lt"/>
              <a:buAutoNum type="arabicPeriod"/>
            </a:pPr>
            <a:r>
              <a:rPr lang="en-US" dirty="0"/>
              <a:t>generate, archive, interpret and disseminate scientific-technical and satellite-derived near-real time and historic data and information on landscape fires.</a:t>
            </a:r>
          </a:p>
          <a:p>
            <a:pPr marL="514350" indent="-514350" algn="just">
              <a:buFont typeface="+mj-lt"/>
              <a:buAutoNum type="arabicPeriod"/>
            </a:pPr>
            <a:r>
              <a:rPr lang="en-US" dirty="0"/>
              <a:t>organize consultations aimed at generating awareness and foster cooperation among decision-makers of all concerned sectors about the importance of fire management at landscape level as a prerequisite for the implementation of national land management and environment policies.</a:t>
            </a:r>
          </a:p>
          <a:p>
            <a:pPr marL="514350" indent="-514350" algn="just">
              <a:buFont typeface="+mj-lt"/>
              <a:buAutoNum type="arabicPeriod"/>
            </a:pPr>
            <a:r>
              <a:rPr lang="en-US" dirty="0"/>
              <a:t>support advanced landscape fire management training courses combined with field practice for professionals working in the institutions with a task in landscape fire management or disaster risk reduction.</a:t>
            </a:r>
          </a:p>
          <a:p>
            <a:pPr marL="514350" indent="-514350" algn="just">
              <a:buFont typeface="+mj-lt"/>
              <a:buAutoNum type="arabicPeriod"/>
            </a:pPr>
            <a:r>
              <a:rPr lang="en-US" dirty="0"/>
              <a:t>support national authorities in reaching out to civil society and their active participation in wildfire prevention and risk reduction, notably at local community level.</a:t>
            </a:r>
          </a:p>
        </p:txBody>
      </p:sp>
      <p:pic>
        <p:nvPicPr>
          <p:cNvPr id="4" name="Picture 3">
            <a:extLst>
              <a:ext uri="{FF2B5EF4-FFF2-40B4-BE49-F238E27FC236}">
                <a16:creationId xmlns:a16="http://schemas.microsoft.com/office/drawing/2014/main" id="{AEEFFBA1-C1B8-F3FE-0D28-D7E53CA44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044" y="5597236"/>
            <a:ext cx="1999139" cy="1260764"/>
          </a:xfrm>
          <a:prstGeom prst="rect">
            <a:avLst/>
          </a:prstGeom>
        </p:spPr>
      </p:pic>
    </p:spTree>
    <p:extLst>
      <p:ext uri="{BB962C8B-B14F-4D97-AF65-F5344CB8AC3E}">
        <p14:creationId xmlns:p14="http://schemas.microsoft.com/office/powerpoint/2010/main" val="2268909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2A1B-B3F6-3460-F1EB-71FC0CF306BD}"/>
              </a:ext>
            </a:extLst>
          </p:cNvPr>
          <p:cNvSpPr>
            <a:spLocks noGrp="1"/>
          </p:cNvSpPr>
          <p:nvPr>
            <p:ph type="title"/>
          </p:nvPr>
        </p:nvSpPr>
        <p:spPr/>
        <p:txBody>
          <a:bodyPr/>
          <a:lstStyle/>
          <a:p>
            <a:r>
              <a:rPr lang="en-US" b="1" dirty="0">
                <a:solidFill>
                  <a:schemeClr val="accent2">
                    <a:lumMod val="75000"/>
                  </a:schemeClr>
                </a:solidFill>
              </a:rPr>
              <a:t>Fire Monitoring in East Africa</a:t>
            </a:r>
            <a:endParaRPr lang="en-US" dirty="0"/>
          </a:p>
        </p:txBody>
      </p:sp>
      <p:sp>
        <p:nvSpPr>
          <p:cNvPr id="3" name="Content Placeholder 2">
            <a:extLst>
              <a:ext uri="{FF2B5EF4-FFF2-40B4-BE49-F238E27FC236}">
                <a16:creationId xmlns:a16="http://schemas.microsoft.com/office/drawing/2014/main" id="{2C68100A-EE22-51AD-9ADE-136CC859DA67}"/>
              </a:ext>
            </a:extLst>
          </p:cNvPr>
          <p:cNvSpPr>
            <a:spLocks noGrp="1"/>
          </p:cNvSpPr>
          <p:nvPr>
            <p:ph idx="1"/>
          </p:nvPr>
        </p:nvSpPr>
        <p:spPr/>
        <p:txBody>
          <a:bodyPr>
            <a:normAutofit fontScale="85000" lnSpcReduction="20000"/>
          </a:bodyPr>
          <a:lstStyle/>
          <a:p>
            <a:pPr marL="0" indent="0" algn="just">
              <a:buNone/>
            </a:pPr>
            <a:r>
              <a:rPr lang="en-US" dirty="0"/>
              <a:t>Development of a specific geoportal first for Madagascar, and now for all the eastern Africa countries in order to share all the available data on active fires, on fire forecasting and monitoring :</a:t>
            </a:r>
          </a:p>
          <a:p>
            <a:pPr marL="514350" indent="-514350" algn="just">
              <a:buFont typeface="+mj-lt"/>
              <a:buAutoNum type="arabicPeriod"/>
            </a:pPr>
            <a:r>
              <a:rPr lang="en-US" dirty="0"/>
              <a:t>Daily fire danger forecast based on the Canadian Fire Weather Index (FWI) System</a:t>
            </a:r>
          </a:p>
          <a:p>
            <a:pPr marL="514350" indent="-514350" algn="just">
              <a:buFont typeface="+mj-lt"/>
              <a:buAutoNum type="arabicPeriod"/>
            </a:pPr>
            <a:r>
              <a:rPr lang="en-US" dirty="0"/>
              <a:t>Near Real-Time (NRT) active fire data (MODIS and VIIRS) provided by the NASA FIRMS (Fire Information for Resource Management System)</a:t>
            </a:r>
          </a:p>
          <a:p>
            <a:pPr marL="514350" indent="-514350" algn="just">
              <a:buFont typeface="+mj-lt"/>
              <a:buAutoNum type="arabicPeriod"/>
            </a:pPr>
            <a:r>
              <a:rPr lang="en-US" dirty="0"/>
              <a:t>Monthly and annually burnt area monitoring by using two spectral indexes (Normalized Burn Ratio, NBR and Burned Area Index for Sentinel-2, BAIS2) from Sentinel-2 images (</a:t>
            </a:r>
            <a:r>
              <a:rPr lang="en-US" dirty="0" err="1"/>
              <a:t>Tahintsoa</a:t>
            </a:r>
            <a:r>
              <a:rPr lang="en-US" dirty="0"/>
              <a:t> et al., 2022). </a:t>
            </a:r>
          </a:p>
          <a:p>
            <a:pPr marL="0" indent="0" algn="just">
              <a:buNone/>
            </a:pPr>
            <a:r>
              <a:rPr lang="en-US" dirty="0"/>
              <a:t>All of this information is publicly available at </a:t>
            </a:r>
            <a:r>
              <a:rPr lang="en-US" dirty="0">
                <a:hlinkClick r:id="rId2"/>
              </a:rPr>
              <a:t>www.rfmrc-ea.org</a:t>
            </a:r>
            <a:r>
              <a:rPr lang="en-US" dirty="0"/>
              <a:t> geoportal and has been used in Madagascar to catalyze a better understanding of the role of fires in the landscapes by all stakeholders.</a:t>
            </a:r>
          </a:p>
        </p:txBody>
      </p:sp>
    </p:spTree>
    <p:extLst>
      <p:ext uri="{BB962C8B-B14F-4D97-AF65-F5344CB8AC3E}">
        <p14:creationId xmlns:p14="http://schemas.microsoft.com/office/powerpoint/2010/main" val="992139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0B31-2703-93E9-4B34-F19FAA18B0B0}"/>
              </a:ext>
            </a:extLst>
          </p:cNvPr>
          <p:cNvSpPr>
            <a:spLocks noGrp="1"/>
          </p:cNvSpPr>
          <p:nvPr>
            <p:ph type="title"/>
          </p:nvPr>
        </p:nvSpPr>
        <p:spPr/>
        <p:txBody>
          <a:bodyPr/>
          <a:lstStyle/>
          <a:p>
            <a:r>
              <a:rPr lang="en-US" b="1" dirty="0">
                <a:solidFill>
                  <a:schemeClr val="accent2">
                    <a:lumMod val="75000"/>
                  </a:schemeClr>
                </a:solidFill>
              </a:rPr>
              <a:t>Fire Danger Rating System (FDRS) for early warning</a:t>
            </a:r>
            <a:endParaRPr lang="en-US" dirty="0"/>
          </a:p>
        </p:txBody>
      </p:sp>
      <p:sp>
        <p:nvSpPr>
          <p:cNvPr id="3" name="Content Placeholder 2">
            <a:extLst>
              <a:ext uri="{FF2B5EF4-FFF2-40B4-BE49-F238E27FC236}">
                <a16:creationId xmlns:a16="http://schemas.microsoft.com/office/drawing/2014/main" id="{28937DDF-EA4D-2307-8E67-3E40BAB777F5}"/>
              </a:ext>
            </a:extLst>
          </p:cNvPr>
          <p:cNvSpPr>
            <a:spLocks noGrp="1"/>
          </p:cNvSpPr>
          <p:nvPr>
            <p:ph idx="1"/>
          </p:nvPr>
        </p:nvSpPr>
        <p:spPr/>
        <p:txBody>
          <a:bodyPr>
            <a:normAutofit fontScale="77500" lnSpcReduction="20000"/>
          </a:bodyPr>
          <a:lstStyle/>
          <a:p>
            <a:r>
              <a:rPr lang="en-US" dirty="0"/>
              <a:t>Early warning of wildfire is based on fire danger rating.</a:t>
            </a:r>
          </a:p>
          <a:p>
            <a:r>
              <a:rPr lang="en-US" dirty="0"/>
              <a:t>Standardized system used to assess and communicate the potential risk or danger of wildfires in a particular area.</a:t>
            </a:r>
          </a:p>
          <a:p>
            <a:r>
              <a:rPr lang="en-US" dirty="0"/>
              <a:t>Objectives of FDRS :</a:t>
            </a:r>
          </a:p>
          <a:p>
            <a:pPr lvl="1">
              <a:buFont typeface="Wingdings" panose="05000000000000000000" pitchFamily="2" charset="2"/>
              <a:buChar char="Ø"/>
            </a:pPr>
            <a:r>
              <a:rPr lang="en-US" dirty="0"/>
              <a:t>Fire prevention</a:t>
            </a:r>
          </a:p>
          <a:p>
            <a:pPr lvl="1">
              <a:buFont typeface="Wingdings" panose="05000000000000000000" pitchFamily="2" charset="2"/>
              <a:buChar char="Ø"/>
            </a:pPr>
            <a:r>
              <a:rPr lang="en-US" dirty="0"/>
              <a:t>Risk reduction and mitigation</a:t>
            </a:r>
          </a:p>
          <a:p>
            <a:pPr lvl="1">
              <a:buFont typeface="Wingdings" panose="05000000000000000000" pitchFamily="2" charset="2"/>
              <a:buChar char="Ø"/>
            </a:pPr>
            <a:r>
              <a:rPr lang="en-US" dirty="0"/>
              <a:t>Planning and execution of fire fighting operations</a:t>
            </a:r>
          </a:p>
          <a:p>
            <a:pPr lvl="1">
              <a:buFont typeface="Wingdings" panose="05000000000000000000" pitchFamily="2" charset="2"/>
              <a:buChar char="Ø"/>
            </a:pPr>
            <a:r>
              <a:rPr lang="en-US" dirty="0"/>
              <a:t>Identification of high fire prone areas</a:t>
            </a:r>
            <a:endParaRPr lang="en-US" sz="2800" dirty="0"/>
          </a:p>
          <a:p>
            <a:pPr marL="228600" lvl="1">
              <a:spcBef>
                <a:spcPts val="1000"/>
              </a:spcBef>
            </a:pPr>
            <a:r>
              <a:rPr lang="en-US" sz="2800" dirty="0"/>
              <a:t>The Canadian Forest Fire Danger Rating System (CFFDRS) is the most popular FDRS :</a:t>
            </a:r>
          </a:p>
          <a:p>
            <a:pPr marL="914400" lvl="2" indent="-457200">
              <a:spcBef>
                <a:spcPts val="1000"/>
              </a:spcBef>
              <a:buFont typeface="Wingdings" panose="05000000000000000000" pitchFamily="2" charset="2"/>
              <a:buChar char="Ø"/>
            </a:pPr>
            <a:r>
              <a:rPr lang="en-US" sz="2400" dirty="0"/>
              <a:t>relatively simple to use</a:t>
            </a:r>
          </a:p>
          <a:p>
            <a:pPr marL="914400" lvl="2" indent="-457200">
              <a:spcBef>
                <a:spcPts val="1000"/>
              </a:spcBef>
              <a:buFont typeface="Wingdings" panose="05000000000000000000" pitchFamily="2" charset="2"/>
              <a:buChar char="Ø"/>
            </a:pPr>
            <a:r>
              <a:rPr lang="en-US" sz="2400" dirty="0"/>
              <a:t>modular approach</a:t>
            </a:r>
          </a:p>
          <a:p>
            <a:pPr marL="914400" lvl="2" indent="-457200">
              <a:spcBef>
                <a:spcPts val="1000"/>
              </a:spcBef>
              <a:buFont typeface="Wingdings" panose="05000000000000000000" pitchFamily="2" charset="2"/>
              <a:buChar char="Ø"/>
            </a:pPr>
            <a:r>
              <a:rPr lang="en-US" sz="2400" dirty="0"/>
              <a:t>can be adapted to a variety of environments : fully or partially used in many countries, including Australia, Indonesia and Malaysia, New Zealand, Argentina, Mexico, Fiji, Spain, Portugal, Sweden, USA, etc.</a:t>
            </a:r>
          </a:p>
        </p:txBody>
      </p:sp>
    </p:spTree>
    <p:extLst>
      <p:ext uri="{BB962C8B-B14F-4D97-AF65-F5344CB8AC3E}">
        <p14:creationId xmlns:p14="http://schemas.microsoft.com/office/powerpoint/2010/main" val="18252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56A15-932B-08A6-E2C1-E6BB434C3D0C}"/>
              </a:ext>
            </a:extLst>
          </p:cNvPr>
          <p:cNvSpPr>
            <a:spLocks noGrp="1"/>
          </p:cNvSpPr>
          <p:nvPr>
            <p:ph type="title"/>
          </p:nvPr>
        </p:nvSpPr>
        <p:spPr/>
        <p:txBody>
          <a:bodyPr/>
          <a:lstStyle/>
          <a:p>
            <a:r>
              <a:rPr lang="en-US" b="1" dirty="0">
                <a:solidFill>
                  <a:schemeClr val="accent2">
                    <a:lumMod val="75000"/>
                  </a:schemeClr>
                </a:solidFill>
              </a:rPr>
              <a:t>Canadian Forest Fire Danger Rating System (CFFDRS) </a:t>
            </a:r>
          </a:p>
        </p:txBody>
      </p:sp>
      <p:pic>
        <p:nvPicPr>
          <p:cNvPr id="5" name="Content Placeholder 4">
            <a:extLst>
              <a:ext uri="{FF2B5EF4-FFF2-40B4-BE49-F238E27FC236}">
                <a16:creationId xmlns:a16="http://schemas.microsoft.com/office/drawing/2014/main" id="{35031F09-D6F2-AEC8-41A1-FB3AA8DDBD72}"/>
              </a:ext>
            </a:extLst>
          </p:cNvPr>
          <p:cNvPicPr>
            <a:picLocks noGrp="1" noChangeAspect="1"/>
          </p:cNvPicPr>
          <p:nvPr>
            <p:ph idx="1"/>
          </p:nvPr>
        </p:nvPicPr>
        <p:blipFill>
          <a:blip r:embed="rId2"/>
          <a:stretch>
            <a:fillRect/>
          </a:stretch>
        </p:blipFill>
        <p:spPr>
          <a:xfrm>
            <a:off x="2692085" y="1825625"/>
            <a:ext cx="6807829" cy="4351338"/>
          </a:xfrm>
        </p:spPr>
      </p:pic>
    </p:spTree>
    <p:extLst>
      <p:ext uri="{BB962C8B-B14F-4D97-AF65-F5344CB8AC3E}">
        <p14:creationId xmlns:p14="http://schemas.microsoft.com/office/powerpoint/2010/main" val="129678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1E1CB-9022-3D1E-F794-87D5542FF8E0}"/>
              </a:ext>
            </a:extLst>
          </p:cNvPr>
          <p:cNvSpPr>
            <a:spLocks noGrp="1"/>
          </p:cNvSpPr>
          <p:nvPr>
            <p:ph type="title"/>
          </p:nvPr>
        </p:nvSpPr>
        <p:spPr/>
        <p:txBody>
          <a:bodyPr/>
          <a:lstStyle/>
          <a:p>
            <a:r>
              <a:rPr lang="en-US" b="1" dirty="0">
                <a:solidFill>
                  <a:schemeClr val="accent2">
                    <a:lumMod val="75000"/>
                  </a:schemeClr>
                </a:solidFill>
              </a:rPr>
              <a:t>Designing Early Warning Systems for East Africa</a:t>
            </a:r>
            <a:endParaRPr lang="en-US" dirty="0"/>
          </a:p>
        </p:txBody>
      </p:sp>
      <p:sp>
        <p:nvSpPr>
          <p:cNvPr id="3" name="Content Placeholder 2">
            <a:extLst>
              <a:ext uri="{FF2B5EF4-FFF2-40B4-BE49-F238E27FC236}">
                <a16:creationId xmlns:a16="http://schemas.microsoft.com/office/drawing/2014/main" id="{8C32860A-5DFE-3303-B9D1-2585C44C7933}"/>
              </a:ext>
            </a:extLst>
          </p:cNvPr>
          <p:cNvSpPr>
            <a:spLocks noGrp="1"/>
          </p:cNvSpPr>
          <p:nvPr>
            <p:ph idx="1"/>
          </p:nvPr>
        </p:nvSpPr>
        <p:spPr/>
        <p:txBody>
          <a:bodyPr>
            <a:normAutofit fontScale="92500"/>
          </a:bodyPr>
          <a:lstStyle/>
          <a:p>
            <a:pPr algn="just"/>
            <a:r>
              <a:rPr lang="en-US" dirty="0"/>
              <a:t>Limited number and sparse dispersion of weather stations over East Africa </a:t>
            </a:r>
          </a:p>
          <a:p>
            <a:pPr algn="just"/>
            <a:r>
              <a:rPr lang="en-US" dirty="0"/>
              <a:t>Need information on fire danger index at local level (district, commune, village, etc.)</a:t>
            </a:r>
          </a:p>
          <a:p>
            <a:pPr algn="just"/>
            <a:r>
              <a:rPr lang="en-US" dirty="0"/>
              <a:t>Advantages of the use of satellite remote sensing data : Provide comprehensive and multi-temporal coverage of large areas in real-time and at frequent intervals, mapping at a regular spatial resolution and cost-effective, integration of Multiple Variables, Historical Analysis.</a:t>
            </a:r>
          </a:p>
          <a:p>
            <a:pPr algn="just"/>
            <a:r>
              <a:rPr lang="en-US" dirty="0"/>
              <a:t>Limitations of the use of satellite remote sensing data : Do not directly estimate the meteorological parameters, data processing is more complex, data gaps, availability, coverage and cloud cover.</a:t>
            </a:r>
          </a:p>
        </p:txBody>
      </p:sp>
    </p:spTree>
    <p:extLst>
      <p:ext uri="{BB962C8B-B14F-4D97-AF65-F5344CB8AC3E}">
        <p14:creationId xmlns:p14="http://schemas.microsoft.com/office/powerpoint/2010/main" val="288479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FBE1E-74C8-2879-38D7-211AF65B7855}"/>
              </a:ext>
            </a:extLst>
          </p:cNvPr>
          <p:cNvSpPr>
            <a:spLocks noGrp="1"/>
          </p:cNvSpPr>
          <p:nvPr>
            <p:ph type="title"/>
          </p:nvPr>
        </p:nvSpPr>
        <p:spPr/>
        <p:txBody>
          <a:bodyPr>
            <a:normAutofit/>
          </a:bodyPr>
          <a:lstStyle/>
          <a:p>
            <a:r>
              <a:rPr lang="en-US" b="1" dirty="0">
                <a:solidFill>
                  <a:schemeClr val="accent2">
                    <a:lumMod val="75000"/>
                  </a:schemeClr>
                </a:solidFill>
              </a:rPr>
              <a:t>Remotely-sensed Fire Weather Index (FWI) for early warning</a:t>
            </a:r>
          </a:p>
        </p:txBody>
      </p:sp>
      <p:graphicFrame>
        <p:nvGraphicFramePr>
          <p:cNvPr id="5" name="Content Placeholder 4">
            <a:extLst>
              <a:ext uri="{FF2B5EF4-FFF2-40B4-BE49-F238E27FC236}">
                <a16:creationId xmlns:a16="http://schemas.microsoft.com/office/drawing/2014/main" id="{37FB52D8-1A91-7DBC-8523-7A2C903CD898}"/>
              </a:ext>
            </a:extLst>
          </p:cNvPr>
          <p:cNvGraphicFramePr>
            <a:graphicFrameLocks noGrp="1"/>
          </p:cNvGraphicFramePr>
          <p:nvPr>
            <p:ph idx="1"/>
            <p:extLst>
              <p:ext uri="{D42A27DB-BD31-4B8C-83A1-F6EECF244321}">
                <p14:modId xmlns:p14="http://schemas.microsoft.com/office/powerpoint/2010/main" val="1978514703"/>
              </p:ext>
            </p:extLst>
          </p:nvPr>
        </p:nvGraphicFramePr>
        <p:xfrm>
          <a:off x="838201" y="3968031"/>
          <a:ext cx="10734964" cy="2661920"/>
        </p:xfrm>
        <a:graphic>
          <a:graphicData uri="http://schemas.openxmlformats.org/drawingml/2006/table">
            <a:tbl>
              <a:tblPr firstRow="1" bandRow="1">
                <a:tableStyleId>{5C22544A-7EE6-4342-B048-85BDC9FD1C3A}</a:tableStyleId>
              </a:tblPr>
              <a:tblGrid>
                <a:gridCol w="2708491">
                  <a:extLst>
                    <a:ext uri="{9D8B030D-6E8A-4147-A177-3AD203B41FA5}">
                      <a16:colId xmlns:a16="http://schemas.microsoft.com/office/drawing/2014/main" val="2483070806"/>
                    </a:ext>
                  </a:extLst>
                </a:gridCol>
                <a:gridCol w="8026473">
                  <a:extLst>
                    <a:ext uri="{9D8B030D-6E8A-4147-A177-3AD203B41FA5}">
                      <a16:colId xmlns:a16="http://schemas.microsoft.com/office/drawing/2014/main" val="4291406672"/>
                    </a:ext>
                  </a:extLst>
                </a:gridCol>
              </a:tblGrid>
              <a:tr h="370840">
                <a:tc>
                  <a:txBody>
                    <a:bodyPr/>
                    <a:lstStyle/>
                    <a:p>
                      <a:r>
                        <a:rPr lang="en-US" dirty="0"/>
                        <a:t>Weather data (Inputs)</a:t>
                      </a:r>
                    </a:p>
                  </a:txBody>
                  <a:tcPr/>
                </a:tc>
                <a:tc>
                  <a:txBody>
                    <a:bodyPr/>
                    <a:lstStyle/>
                    <a:p>
                      <a:r>
                        <a:rPr lang="en-US" dirty="0"/>
                        <a:t>Remote sensing data </a:t>
                      </a:r>
                    </a:p>
                  </a:txBody>
                  <a:tcPr/>
                </a:tc>
                <a:extLst>
                  <a:ext uri="{0D108BD9-81ED-4DB2-BD59-A6C34878D82A}">
                    <a16:rowId xmlns:a16="http://schemas.microsoft.com/office/drawing/2014/main" val="3956514274"/>
                  </a:ext>
                </a:extLst>
              </a:tr>
              <a:tr h="408188">
                <a:tc>
                  <a:txBody>
                    <a:bodyPr/>
                    <a:lstStyle/>
                    <a:p>
                      <a:r>
                        <a:rPr lang="en-US" dirty="0"/>
                        <a:t>Last and maximum Land Surface </a:t>
                      </a:r>
                      <a:r>
                        <a:rPr lang="en-US" b="1" dirty="0"/>
                        <a:t>Temperature</a:t>
                      </a:r>
                    </a:p>
                  </a:txBody>
                  <a:tcPr anchor="ctr"/>
                </a:tc>
                <a:tc>
                  <a:txBody>
                    <a:bodyPr/>
                    <a:lstStyle/>
                    <a:p>
                      <a:r>
                        <a:rPr lang="en-US" dirty="0"/>
                        <a:t>GCOM-C/SGLI L3 Land Surface Temperature (4 638.3 meters)</a:t>
                      </a:r>
                    </a:p>
                  </a:txBody>
                  <a:tcPr anchor="ctr"/>
                </a:tc>
                <a:extLst>
                  <a:ext uri="{0D108BD9-81ED-4DB2-BD59-A6C34878D82A}">
                    <a16:rowId xmlns:a16="http://schemas.microsoft.com/office/drawing/2014/main" val="3808607964"/>
                  </a:ext>
                </a:extLst>
              </a:tr>
              <a:tr h="370840">
                <a:tc>
                  <a:txBody>
                    <a:bodyPr/>
                    <a:lstStyle/>
                    <a:p>
                      <a:r>
                        <a:rPr lang="en-US" dirty="0"/>
                        <a:t>Tomorrow minimum </a:t>
                      </a:r>
                      <a:r>
                        <a:rPr lang="en-US" b="1" dirty="0"/>
                        <a:t>Relative humidity</a:t>
                      </a:r>
                    </a:p>
                  </a:txBody>
                  <a:tcPr/>
                </a:tc>
                <a:tc rowSpan="3">
                  <a:txBody>
                    <a:bodyPr/>
                    <a:lstStyle/>
                    <a:p>
                      <a:r>
                        <a:rPr lang="en-US" dirty="0"/>
                        <a:t>Global Forecast System (GFS) 384-Hour Predicted Atmosphere Data (27 830 meters)</a:t>
                      </a:r>
                    </a:p>
                  </a:txBody>
                  <a:tcPr anchor="ctr"/>
                </a:tc>
                <a:extLst>
                  <a:ext uri="{0D108BD9-81ED-4DB2-BD59-A6C34878D82A}">
                    <a16:rowId xmlns:a16="http://schemas.microsoft.com/office/drawing/2014/main" val="1574438954"/>
                  </a:ext>
                </a:extLst>
              </a:tr>
              <a:tr h="370840">
                <a:tc>
                  <a:txBody>
                    <a:bodyPr/>
                    <a:lstStyle/>
                    <a:p>
                      <a:r>
                        <a:rPr lang="en-US" dirty="0"/>
                        <a:t>Tomorrow maximum </a:t>
                      </a:r>
                      <a:r>
                        <a:rPr lang="en-US" sz="1800" b="1" kern="1200" dirty="0">
                          <a:solidFill>
                            <a:schemeClr val="dk1"/>
                          </a:solidFill>
                          <a:latin typeface="+mn-lt"/>
                          <a:ea typeface="+mn-ea"/>
                          <a:cs typeface="+mn-cs"/>
                        </a:rPr>
                        <a:t>Wind speed </a:t>
                      </a:r>
                    </a:p>
                  </a:txBody>
                  <a:tcPr/>
                </a:tc>
                <a:tc vMerge="1">
                  <a:txBody>
                    <a:bodyPr/>
                    <a:lstStyle/>
                    <a:p>
                      <a:endParaRPr lang="en-US"/>
                    </a:p>
                  </a:txBody>
                  <a:tcPr/>
                </a:tc>
                <a:extLst>
                  <a:ext uri="{0D108BD9-81ED-4DB2-BD59-A6C34878D82A}">
                    <a16:rowId xmlns:a16="http://schemas.microsoft.com/office/drawing/2014/main" val="2979854938"/>
                  </a:ext>
                </a:extLst>
              </a:tr>
              <a:tr h="370840">
                <a:tc>
                  <a:txBody>
                    <a:bodyPr/>
                    <a:lstStyle/>
                    <a:p>
                      <a:r>
                        <a:rPr lang="en-US" dirty="0"/>
                        <a:t>Today 24h </a:t>
                      </a:r>
                      <a:r>
                        <a:rPr lang="en-US" b="1" dirty="0"/>
                        <a:t>Rainfall</a:t>
                      </a:r>
                    </a:p>
                  </a:txBody>
                  <a:tcPr/>
                </a:tc>
                <a:tc vMerge="1">
                  <a:txBody>
                    <a:bodyPr/>
                    <a:lstStyle/>
                    <a:p>
                      <a:endParaRPr lang="en-US" dirty="0"/>
                    </a:p>
                  </a:txBody>
                  <a:tcPr/>
                </a:tc>
                <a:extLst>
                  <a:ext uri="{0D108BD9-81ED-4DB2-BD59-A6C34878D82A}">
                    <a16:rowId xmlns:a16="http://schemas.microsoft.com/office/drawing/2014/main" val="2661203104"/>
                  </a:ext>
                </a:extLst>
              </a:tr>
            </a:tbl>
          </a:graphicData>
        </a:graphic>
      </p:graphicFrame>
      <p:sp>
        <p:nvSpPr>
          <p:cNvPr id="7" name="TextBox 6">
            <a:extLst>
              <a:ext uri="{FF2B5EF4-FFF2-40B4-BE49-F238E27FC236}">
                <a16:creationId xmlns:a16="http://schemas.microsoft.com/office/drawing/2014/main" id="{DD073688-B15E-DA9C-F01A-4A52544163C7}"/>
              </a:ext>
            </a:extLst>
          </p:cNvPr>
          <p:cNvSpPr txBox="1"/>
          <p:nvPr/>
        </p:nvSpPr>
        <p:spPr>
          <a:xfrm>
            <a:off x="838200" y="2029039"/>
            <a:ext cx="9414164" cy="1631216"/>
          </a:xfrm>
          <a:prstGeom prst="rect">
            <a:avLst/>
          </a:prstGeom>
          <a:noFill/>
        </p:spPr>
        <p:txBody>
          <a:bodyPr wrap="square">
            <a:spAutoFit/>
          </a:bodyPr>
          <a:lstStyle/>
          <a:p>
            <a:pPr marL="342900" indent="-342900" algn="just">
              <a:buFont typeface="Arial" panose="020B0604020202020204" pitchFamily="34" charset="0"/>
              <a:buChar char="•"/>
            </a:pPr>
            <a:r>
              <a:rPr lang="en-US" sz="2000" dirty="0"/>
              <a:t>Predicts tomorrow fire danger (1-day fire danger forecast) for all the eastern Africa countries : Burundi, Djibouti, Eritrea, Ethiopia, Kenya, Madagascar, Malawi, Mozambique, Rwanda, Somalia, Tanzania, Uganda, Zambia and Zimbabwe.</a:t>
            </a:r>
          </a:p>
          <a:p>
            <a:pPr marL="342900" indent="-342900" algn="just">
              <a:buFont typeface="Arial" panose="020B0604020202020204" pitchFamily="34" charset="0"/>
              <a:buChar char="•"/>
            </a:pPr>
            <a:r>
              <a:rPr lang="en-US" sz="2000" dirty="0"/>
              <a:t>Calculations done on Google Earth Engine (GEE)</a:t>
            </a:r>
          </a:p>
          <a:p>
            <a:pPr marL="342900" indent="-342900" algn="just">
              <a:buFont typeface="Arial" panose="020B0604020202020204" pitchFamily="34" charset="0"/>
              <a:buChar char="•"/>
            </a:pPr>
            <a:r>
              <a:rPr lang="en-US" sz="2000" dirty="0"/>
              <a:t>Five Classes : Low – Moderate – Important – Very high – Extreme</a:t>
            </a:r>
          </a:p>
        </p:txBody>
      </p:sp>
      <p:pic>
        <p:nvPicPr>
          <p:cNvPr id="8" name="Picture 7">
            <a:extLst>
              <a:ext uri="{FF2B5EF4-FFF2-40B4-BE49-F238E27FC236}">
                <a16:creationId xmlns:a16="http://schemas.microsoft.com/office/drawing/2014/main" id="{CB2A6223-CA95-4A1D-C98B-0352745C2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5367" y="2266833"/>
            <a:ext cx="1185572" cy="1125052"/>
          </a:xfrm>
          <a:prstGeom prst="rect">
            <a:avLst/>
          </a:prstGeom>
        </p:spPr>
      </p:pic>
    </p:spTree>
    <p:extLst>
      <p:ext uri="{BB962C8B-B14F-4D97-AF65-F5344CB8AC3E}">
        <p14:creationId xmlns:p14="http://schemas.microsoft.com/office/powerpoint/2010/main" val="2116680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39A47-1E5B-51E4-E90F-9BA7DECBA65D}"/>
              </a:ext>
            </a:extLst>
          </p:cNvPr>
          <p:cNvSpPr>
            <a:spLocks noGrp="1"/>
          </p:cNvSpPr>
          <p:nvPr>
            <p:ph type="title"/>
          </p:nvPr>
        </p:nvSpPr>
        <p:spPr/>
        <p:txBody>
          <a:bodyPr/>
          <a:lstStyle/>
          <a:p>
            <a:r>
              <a:rPr lang="en-US" b="1" dirty="0">
                <a:solidFill>
                  <a:schemeClr val="accent2">
                    <a:lumMod val="75000"/>
                  </a:schemeClr>
                </a:solidFill>
              </a:rPr>
              <a:t>Calibration of the Fine Fuel Moisture Code (FFMC)</a:t>
            </a:r>
          </a:p>
        </p:txBody>
      </p:sp>
      <p:sp>
        <p:nvSpPr>
          <p:cNvPr id="3" name="Content Placeholder 2">
            <a:extLst>
              <a:ext uri="{FF2B5EF4-FFF2-40B4-BE49-F238E27FC236}">
                <a16:creationId xmlns:a16="http://schemas.microsoft.com/office/drawing/2014/main" id="{9C329D71-4956-5107-3AE3-2CE9B60F457D}"/>
              </a:ext>
            </a:extLst>
          </p:cNvPr>
          <p:cNvSpPr>
            <a:spLocks noGrp="1"/>
          </p:cNvSpPr>
          <p:nvPr>
            <p:ph idx="1"/>
          </p:nvPr>
        </p:nvSpPr>
        <p:spPr/>
        <p:txBody>
          <a:bodyPr/>
          <a:lstStyle/>
          <a:p>
            <a:r>
              <a:rPr lang="en-US" dirty="0"/>
              <a:t>FFMC measures the moisture content in fine surface fuels, it is well appropriated for predicting fire occurrence</a:t>
            </a:r>
          </a:p>
        </p:txBody>
      </p:sp>
      <p:graphicFrame>
        <p:nvGraphicFramePr>
          <p:cNvPr id="5" name="Chart 4">
            <a:extLst>
              <a:ext uri="{FF2B5EF4-FFF2-40B4-BE49-F238E27FC236}">
                <a16:creationId xmlns:a16="http://schemas.microsoft.com/office/drawing/2014/main" id="{3E3960D9-BC8C-9702-D25E-AAEB3DE4EEAE}"/>
              </a:ext>
            </a:extLst>
          </p:cNvPr>
          <p:cNvGraphicFramePr>
            <a:graphicFrameLocks/>
          </p:cNvGraphicFramePr>
          <p:nvPr>
            <p:extLst>
              <p:ext uri="{D42A27DB-BD31-4B8C-83A1-F6EECF244321}">
                <p14:modId xmlns:p14="http://schemas.microsoft.com/office/powerpoint/2010/main" val="4061980346"/>
              </p:ext>
            </p:extLst>
          </p:nvPr>
        </p:nvGraphicFramePr>
        <p:xfrm>
          <a:off x="2753032" y="2920181"/>
          <a:ext cx="6145162" cy="37496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0039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1524</TotalTime>
  <Words>1423</Words>
  <Application>Microsoft Office PowerPoint</Application>
  <PresentationFormat>Widescreen</PresentationFormat>
  <Paragraphs>92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PowerPoint Presentation</vt:lpstr>
      <vt:lpstr>Major Wildland Fire Issues in East Africa</vt:lpstr>
      <vt:lpstr>Regional Eastern Africa Fire Monitoring Resource Center (REA-FMRC)</vt:lpstr>
      <vt:lpstr>Fire Monitoring in East Africa</vt:lpstr>
      <vt:lpstr>Fire Danger Rating System (FDRS) for early warning</vt:lpstr>
      <vt:lpstr>Canadian Forest Fire Danger Rating System (CFFDRS) </vt:lpstr>
      <vt:lpstr>Designing Early Warning Systems for East Africa</vt:lpstr>
      <vt:lpstr>Remotely-sensed Fire Weather Index (FWI) for early warning</vt:lpstr>
      <vt:lpstr>Calibration of the Fine Fuel Moisture Code (FFMC)</vt:lpstr>
      <vt:lpstr>Calibration of the Fire Weather Index (FWI)</vt:lpstr>
      <vt:lpstr>Ethiopia Fire weather Index (FWI) 25 January 2021</vt:lpstr>
      <vt:lpstr>Application</vt:lpstr>
      <vt:lpstr>Challenges, future works,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TAHINTSOA Gaston Hedwigino</dc:creator>
  <cp:lastModifiedBy>Haritiana Zacharie RAKOTOARINIVO</cp:lastModifiedBy>
  <cp:revision>170</cp:revision>
  <dcterms:created xsi:type="dcterms:W3CDTF">2023-10-30T09:45:03Z</dcterms:created>
  <dcterms:modified xsi:type="dcterms:W3CDTF">2023-11-04T08:40:16Z</dcterms:modified>
</cp:coreProperties>
</file>