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  <p:sldId id="272" r:id="rId9"/>
    <p:sldId id="273" r:id="rId10"/>
    <p:sldId id="274" r:id="rId11"/>
    <p:sldId id="275" r:id="rId12"/>
    <p:sldId id="270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8491"/>
    <a:srgbClr val="A6A6A6"/>
    <a:srgbClr val="577C93"/>
    <a:srgbClr val="E8E8E8"/>
    <a:srgbClr val="EBF0F9"/>
    <a:srgbClr val="6086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895D-30EA-4AAE-89E3-2EEE8A3CF004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1F073-B1DA-45EF-B63B-129A0A3A4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281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2E214-995F-DB8D-C457-6B68AED87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B457E8-6286-9AF4-73D0-80202F06A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51CEE-B472-5571-0FE0-5E48F872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7E3EA-896E-40CD-0C6B-D77CBD38F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98C8B-D3DB-D9C9-5AE3-AA186860C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77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7AAEF-5BA6-74AF-9302-E3F7753F4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49A355-5ECA-9F16-ECE1-524BBE85F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7A168-FBA0-9733-C6E8-A98FA3FAB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3F515-AEDE-94C8-07F6-75D0EB30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90F9E-384D-7522-952F-20E04B29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10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3C68B4-2B99-FE74-7914-11C8992DD9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19706-2762-D454-E6C4-C877F73D8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3DA9F-CE80-E5E6-23D3-45D1B0CBB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6284E-71D1-ACA4-E837-445A26EA4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18A92-4C34-A676-EA19-D0C6484E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05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31CEE-E56C-9E96-315A-52421EF48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8CA64-73A6-6172-B3A4-20B582664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BAF54-2D71-9C3E-B173-9CEED180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912E2-A61D-8E43-FB7B-BB2FAAE10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D1745-CD7A-F3A8-6A97-4A252B03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8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28FAD-526E-C5A1-3A38-2F6159CB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E7C98-064A-4407-F659-0B521BA55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606A3-15B1-A2D3-F6B8-C8F864E9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9B526-8740-B961-4157-01BE11F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DDAF9-3686-8731-305F-60138F47F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580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463AB-5705-3865-6179-3608E939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4B316-060F-56E0-D306-1CBFB0141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73D44-D47D-9E0B-4811-9AF2DF11E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D1E64-85FE-319D-CD24-A8F7A08CB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F1047-FD49-2337-2DA0-6F641B4BC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8F824-DC0C-2457-3571-E23E04AA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96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2C79-122D-5FC5-320D-842B84C26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97B66A-6E00-BB92-3197-0ECDB51FB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F5254-332A-9382-04D5-6C0AC7A6B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D77B44-C647-A2AB-7D64-8CFB148ED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97E367-C6C9-2091-77E3-338C08611E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3A0A95-0081-6D23-F441-3489D8E3E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353956-E2F4-91C4-10A9-BF50C86FC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863F6-982F-A750-A781-371D860E1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45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1C11E-DE6F-F320-C357-AF945288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CFE016-29F2-C8E4-58B8-169D3A722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2AAAAA-9440-2F1B-DE09-154F107D4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B9F3CD-1E5D-55B4-E0FE-2CF741F5F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23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0AA0E5-66D5-E2C3-B020-DEE362565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57A0E8-02F1-A832-8A20-A628224AF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0A552-E320-E326-A5F4-4526CE13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22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F1012-95A8-C092-9767-DE33A4E0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0F854-A991-989F-48D7-C24B7C419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E1E78-7EEF-05E9-D40E-377FDFAE4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41942-BB64-F4A8-86AC-CBBAC05B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9EE09A-B248-BD97-0854-9C016A22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8BBE9-1AAD-38B3-DDB1-E43A287E1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50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D07E7-D5A2-5D52-8304-C162AEA68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9B611-663D-B265-9FD3-F68C2A428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A73139-FE3C-A12F-FF9F-FC3D9C92E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91DE2-84DE-C9A0-5CEA-DC2A48167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F3B80-A270-74AD-5766-94173E6B0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2142A4-BF0E-4A9B-D70D-C6EB13FC6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930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A42611-648F-BF06-13E2-4981DEDB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9571-DA16-FB23-3082-A15A3750F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F5FF4-11BC-8B8E-29D0-CB31A4507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7B8AE-70ED-4D95-9529-6B233D315229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34495-9B1D-A9E3-79BB-754ECF3F6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9A7F8-A1BE-B4C0-8151-6CF2003E7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7A05E-7B3A-4304-A14C-7A3F3B516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44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F3F3-6531-84C9-5991-844F23431F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B3A76-F8E3-C6A2-AF2C-3C4DFBBE86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BB661-D5ED-CA87-5102-D82E9303A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3350"/>
            <a:ext cx="12358726" cy="69913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EA03E8-318F-27D1-A318-60859AED8113}"/>
              </a:ext>
            </a:extLst>
          </p:cNvPr>
          <p:cNvSpPr txBox="1"/>
          <p:nvPr/>
        </p:nvSpPr>
        <p:spPr>
          <a:xfrm>
            <a:off x="602514" y="351222"/>
            <a:ext cx="8401050" cy="2092881"/>
          </a:xfrm>
          <a:prstGeom prst="rect">
            <a:avLst/>
          </a:prstGeom>
          <a:solidFill>
            <a:srgbClr val="59849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7000" b="1" dirty="0"/>
              <a:t>Fleet Management: </a:t>
            </a:r>
          </a:p>
          <a:p>
            <a:r>
              <a:rPr lang="en-US" sz="6000" i="1" dirty="0"/>
              <a:t>Key component of IFM</a:t>
            </a:r>
            <a:endParaRPr lang="en-GB" sz="6000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8D6330-2ED0-4C98-D275-EF0B50519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9113">
            <a:off x="1045028" y="4269876"/>
            <a:ext cx="2323322" cy="991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7A25CD-C9A0-4EEF-A6A3-C888FE959087}"/>
              </a:ext>
            </a:extLst>
          </p:cNvPr>
          <p:cNvSpPr txBox="1"/>
          <p:nvPr/>
        </p:nvSpPr>
        <p:spPr>
          <a:xfrm>
            <a:off x="9843796" y="6307494"/>
            <a:ext cx="2062065" cy="369332"/>
          </a:xfrm>
          <a:prstGeom prst="rect">
            <a:avLst/>
          </a:prstGeom>
          <a:solidFill>
            <a:srgbClr val="E8E8E8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7623E39-53E6-E5C0-D348-1A7BAEDCC2EF}"/>
              </a:ext>
            </a:extLst>
          </p:cNvPr>
          <p:cNvCxnSpPr/>
          <p:nvPr/>
        </p:nvCxnSpPr>
        <p:spPr>
          <a:xfrm>
            <a:off x="608544" y="332560"/>
            <a:ext cx="3312367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F207EE0-1889-E967-0F5D-C707C2AE5607}"/>
              </a:ext>
            </a:extLst>
          </p:cNvPr>
          <p:cNvCxnSpPr/>
          <p:nvPr/>
        </p:nvCxnSpPr>
        <p:spPr>
          <a:xfrm>
            <a:off x="5691197" y="2444103"/>
            <a:ext cx="3312367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1C4A27-3B7A-AED8-3D46-BA4EDE9B0B7C}"/>
              </a:ext>
            </a:extLst>
          </p:cNvPr>
          <p:cNvCxnSpPr>
            <a:cxnSpLocks/>
          </p:cNvCxnSpPr>
          <p:nvPr/>
        </p:nvCxnSpPr>
        <p:spPr>
          <a:xfrm>
            <a:off x="602514" y="332560"/>
            <a:ext cx="0" cy="1384272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A0AE59-8F11-D9A6-5C3B-02A30A6E8D55}"/>
              </a:ext>
            </a:extLst>
          </p:cNvPr>
          <p:cNvCxnSpPr>
            <a:cxnSpLocks/>
          </p:cNvCxnSpPr>
          <p:nvPr/>
        </p:nvCxnSpPr>
        <p:spPr>
          <a:xfrm>
            <a:off x="9021360" y="1059831"/>
            <a:ext cx="0" cy="1384272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96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The ultimate sales route planning guide">
            <a:extLst>
              <a:ext uri="{FF2B5EF4-FFF2-40B4-BE49-F238E27FC236}">
                <a16:creationId xmlns:a16="http://schemas.microsoft.com/office/drawing/2014/main" id="{E2EC94A9-34B8-9E9F-39FF-94D69EDE6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495" y="4077181"/>
            <a:ext cx="3366974" cy="24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671700-4CB6-8A38-4719-133E95F0E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805" y="169816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                      Analyze </a:t>
            </a:r>
            <a:endParaRPr lang="en-GB" b="1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9A571C-8DDE-642F-AD23-9E2730978927}"/>
              </a:ext>
            </a:extLst>
          </p:cNvPr>
          <p:cNvSpPr/>
          <p:nvPr/>
        </p:nvSpPr>
        <p:spPr>
          <a:xfrm rot="628901">
            <a:off x="6182079" y="284274"/>
            <a:ext cx="1655304" cy="9728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20F3F-3EC3-7103-9865-22920D0C6704}"/>
              </a:ext>
            </a:extLst>
          </p:cNvPr>
          <p:cNvSpPr txBox="1"/>
          <p:nvPr/>
        </p:nvSpPr>
        <p:spPr>
          <a:xfrm>
            <a:off x="6385995" y="342478"/>
            <a:ext cx="349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ea typeface="+mj-ea"/>
                <a:cs typeface="+mj-cs"/>
              </a:rPr>
              <a:t>DATA</a:t>
            </a:r>
            <a:endParaRPr lang="en-GB" sz="44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3632FB-1E2B-A59E-D594-188FD067975C}"/>
              </a:ext>
            </a:extLst>
          </p:cNvPr>
          <p:cNvGrpSpPr/>
          <p:nvPr/>
        </p:nvGrpSpPr>
        <p:grpSpPr>
          <a:xfrm>
            <a:off x="142322" y="1236804"/>
            <a:ext cx="5120141" cy="5542384"/>
            <a:chOff x="617398" y="1920420"/>
            <a:chExt cx="4420084" cy="47878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FA7A7A-09A8-6296-F5D7-EC78DD851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0" r="5977"/>
            <a:stretch/>
          </p:blipFill>
          <p:spPr>
            <a:xfrm>
              <a:off x="617398" y="1920420"/>
              <a:ext cx="4420084" cy="478783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8A8E5-45BB-55D1-9B40-2B89BB7D8FB3}"/>
                </a:ext>
              </a:extLst>
            </p:cNvPr>
            <p:cNvSpPr txBox="1"/>
            <p:nvPr/>
          </p:nvSpPr>
          <p:spPr>
            <a:xfrm>
              <a:off x="2102870" y="2005344"/>
              <a:ext cx="2599758" cy="11432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Utilization of Advanced Technology</a:t>
              </a:r>
              <a:endParaRPr lang="en-GB" sz="2000" b="1" dirty="0"/>
            </a:p>
            <a:p>
              <a:pPr algn="ctr"/>
              <a:r>
                <a:rPr lang="en-US" sz="2000" i="1" dirty="0"/>
                <a:t>Provides tools to collect/analyze data: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81CB0E-3D03-EE49-984A-631541AE4B84}"/>
                </a:ext>
              </a:extLst>
            </p:cNvPr>
            <p:cNvSpPr txBox="1"/>
            <p:nvPr/>
          </p:nvSpPr>
          <p:spPr>
            <a:xfrm>
              <a:off x="1461769" y="4096139"/>
              <a:ext cx="324085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0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187CBB-3897-5F66-02D3-21C022D357EB}"/>
                </a:ext>
              </a:extLst>
            </p:cNvPr>
            <p:cNvSpPr/>
            <p:nvPr/>
          </p:nvSpPr>
          <p:spPr>
            <a:xfrm>
              <a:off x="709127" y="2761861"/>
              <a:ext cx="1408921" cy="133427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5F7882B-359C-2BC8-AE3C-989E40026BF7}"/>
                </a:ext>
              </a:extLst>
            </p:cNvPr>
            <p:cNvSpPr/>
            <p:nvPr/>
          </p:nvSpPr>
          <p:spPr>
            <a:xfrm rot="5400000">
              <a:off x="2061370" y="3205792"/>
              <a:ext cx="458588" cy="446415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0A6D59-E370-6714-9155-2DD73F5FE2A4}"/>
                </a:ext>
              </a:extLst>
            </p:cNvPr>
            <p:cNvSpPr/>
            <p:nvPr/>
          </p:nvSpPr>
          <p:spPr>
            <a:xfrm>
              <a:off x="2290664" y="3376686"/>
              <a:ext cx="2642015" cy="11581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0CFD06-C25F-4DC4-24BA-1DABE90B1BF2}"/>
                </a:ext>
              </a:extLst>
            </p:cNvPr>
            <p:cNvSpPr txBox="1"/>
            <p:nvPr/>
          </p:nvSpPr>
          <p:spPr>
            <a:xfrm>
              <a:off x="1056691" y="3015443"/>
              <a:ext cx="765110" cy="744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3</a:t>
              </a:r>
              <a:endParaRPr lang="en-GB" sz="50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5777D4A-1562-0FC1-CB49-3A67CDD05542}"/>
              </a:ext>
            </a:extLst>
          </p:cNvPr>
          <p:cNvSpPr/>
          <p:nvPr/>
        </p:nvSpPr>
        <p:spPr>
          <a:xfrm>
            <a:off x="1320253" y="4007996"/>
            <a:ext cx="3523308" cy="2000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920F4-6974-93BC-A7D6-0062F353234B}"/>
              </a:ext>
            </a:extLst>
          </p:cNvPr>
          <p:cNvSpPr txBox="1"/>
          <p:nvPr/>
        </p:nvSpPr>
        <p:spPr>
          <a:xfrm>
            <a:off x="1285991" y="3725539"/>
            <a:ext cx="40764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on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vehicle usage, driver behaviour, and fuel consumption.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leveraged effectively,  data allows for informed decisions about resource allocation, route planning, other critical aspects of fleet management.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Leads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cost savings / improved efficiency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73B80E-4065-A048-A103-DFA4FB6A0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2" name="Picture 2" descr="Workflow &amp; Compliance | Fleet Management | LBM Fleet">
            <a:extLst>
              <a:ext uri="{FF2B5EF4-FFF2-40B4-BE49-F238E27FC236}">
                <a16:creationId xmlns:a16="http://schemas.microsoft.com/office/drawing/2014/main" id="{B983AED8-BDE9-3E63-CFEA-51B29D369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450" y="353832"/>
            <a:ext cx="4382688" cy="565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03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71700-4CB6-8A38-4719-133E95F0E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343" y="133806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                      Training and  </a:t>
            </a:r>
            <a:endParaRPr lang="en-GB" b="1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9A571C-8DDE-642F-AD23-9E2730978927}"/>
              </a:ext>
            </a:extLst>
          </p:cNvPr>
          <p:cNvSpPr/>
          <p:nvPr/>
        </p:nvSpPr>
        <p:spPr>
          <a:xfrm rot="628901">
            <a:off x="7118238" y="375582"/>
            <a:ext cx="3552125" cy="90517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20F3F-3EC3-7103-9865-22920D0C6704}"/>
              </a:ext>
            </a:extLst>
          </p:cNvPr>
          <p:cNvSpPr txBox="1"/>
          <p:nvPr/>
        </p:nvSpPr>
        <p:spPr>
          <a:xfrm>
            <a:off x="7086461" y="402559"/>
            <a:ext cx="349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ea typeface="+mj-ea"/>
                <a:cs typeface="+mj-cs"/>
              </a:rPr>
              <a:t>MONITORING</a:t>
            </a:r>
            <a:endParaRPr lang="en-GB" sz="44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3632FB-1E2B-A59E-D594-188FD067975C}"/>
              </a:ext>
            </a:extLst>
          </p:cNvPr>
          <p:cNvGrpSpPr/>
          <p:nvPr/>
        </p:nvGrpSpPr>
        <p:grpSpPr>
          <a:xfrm>
            <a:off x="142322" y="1236804"/>
            <a:ext cx="5120141" cy="5542384"/>
            <a:chOff x="617398" y="1920420"/>
            <a:chExt cx="4420084" cy="47878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FA7A7A-09A8-6296-F5D7-EC78DD851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0" r="5977"/>
            <a:stretch/>
          </p:blipFill>
          <p:spPr>
            <a:xfrm>
              <a:off x="617398" y="1920420"/>
              <a:ext cx="4420084" cy="478783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8A8E5-45BB-55D1-9B40-2B89BB7D8FB3}"/>
                </a:ext>
              </a:extLst>
            </p:cNvPr>
            <p:cNvSpPr txBox="1"/>
            <p:nvPr/>
          </p:nvSpPr>
          <p:spPr>
            <a:xfrm>
              <a:off x="2102870" y="2005344"/>
              <a:ext cx="2599758" cy="11432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/>
            </a:p>
            <a:p>
              <a:pPr algn="ctr"/>
              <a:r>
                <a:rPr lang="en-US" sz="2000" b="1" dirty="0"/>
                <a:t>INVALUABLE</a:t>
              </a:r>
            </a:p>
            <a:p>
              <a:pPr algn="ctr"/>
              <a:r>
                <a:rPr lang="en-US" sz="2000" b="1" i="1" dirty="0"/>
                <a:t>Training and Monitoring</a:t>
              </a:r>
            </a:p>
            <a:p>
              <a:pPr algn="ctr"/>
              <a:endParaRPr lang="en-US" sz="2000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81CB0E-3D03-EE49-984A-631541AE4B84}"/>
                </a:ext>
              </a:extLst>
            </p:cNvPr>
            <p:cNvSpPr txBox="1"/>
            <p:nvPr/>
          </p:nvSpPr>
          <p:spPr>
            <a:xfrm>
              <a:off x="1461769" y="4096139"/>
              <a:ext cx="324085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0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187CBB-3897-5F66-02D3-21C022D357EB}"/>
                </a:ext>
              </a:extLst>
            </p:cNvPr>
            <p:cNvSpPr/>
            <p:nvPr/>
          </p:nvSpPr>
          <p:spPr>
            <a:xfrm>
              <a:off x="709127" y="2761861"/>
              <a:ext cx="1408921" cy="133427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5F7882B-359C-2BC8-AE3C-989E40026BF7}"/>
                </a:ext>
              </a:extLst>
            </p:cNvPr>
            <p:cNvSpPr/>
            <p:nvPr/>
          </p:nvSpPr>
          <p:spPr>
            <a:xfrm rot="5400000">
              <a:off x="2061370" y="3205792"/>
              <a:ext cx="458588" cy="446415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0A6D59-E370-6714-9155-2DD73F5FE2A4}"/>
                </a:ext>
              </a:extLst>
            </p:cNvPr>
            <p:cNvSpPr/>
            <p:nvPr/>
          </p:nvSpPr>
          <p:spPr>
            <a:xfrm>
              <a:off x="2290664" y="3376686"/>
              <a:ext cx="2642015" cy="11581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0CFD06-C25F-4DC4-24BA-1DABE90B1BF2}"/>
                </a:ext>
              </a:extLst>
            </p:cNvPr>
            <p:cNvSpPr txBox="1"/>
            <p:nvPr/>
          </p:nvSpPr>
          <p:spPr>
            <a:xfrm>
              <a:off x="1056691" y="3015443"/>
              <a:ext cx="765110" cy="744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4</a:t>
              </a:r>
              <a:endParaRPr lang="en-GB" sz="50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5777D4A-1562-0FC1-CB49-3A67CDD05542}"/>
              </a:ext>
            </a:extLst>
          </p:cNvPr>
          <p:cNvSpPr/>
          <p:nvPr/>
        </p:nvSpPr>
        <p:spPr>
          <a:xfrm>
            <a:off x="1320253" y="4007996"/>
            <a:ext cx="3523308" cy="2000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920F4-6974-93BC-A7D6-0062F353234B}"/>
              </a:ext>
            </a:extLst>
          </p:cNvPr>
          <p:cNvSpPr txBox="1"/>
          <p:nvPr/>
        </p:nvSpPr>
        <p:spPr>
          <a:xfrm>
            <a:off x="1261483" y="3543584"/>
            <a:ext cx="38550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Joint Management Centre (JMC) </a:t>
            </a:r>
            <a:r>
              <a:rPr lang="en-GB" sz="17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employs latest technology - monitor driver behaviour | promoting safer driving practices.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insights inform training programs enhance driver skills and safety. </a:t>
            </a:r>
            <a:endParaRPr lang="en-GB" sz="175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 / report violations of policies / standard operating protocols - ensure corrective actions are taken.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73B80E-4065-A048-A103-DFA4FB6A0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8" name="Picture 2" descr="750+ Control Room Monitors Illustrations, Royalty-Free Vector Graphics &amp; Clip  Art - iStock | Control room monitors mask">
            <a:extLst>
              <a:ext uri="{FF2B5EF4-FFF2-40B4-BE49-F238E27FC236}">
                <a16:creationId xmlns:a16="http://schemas.microsoft.com/office/drawing/2014/main" id="{EF6DF579-F278-8A3E-0632-1F4C7AEA5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420" y="1806633"/>
            <a:ext cx="6140474" cy="388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099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F4885-64D2-8E24-D111-8419F7DE6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426D44E0-BE82-640B-7A9A-5FDE2BFD3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1077905"/>
            <a:ext cx="12192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7FDEE8-F329-A8A6-B457-AA3C6DA4AE04}"/>
              </a:ext>
            </a:extLst>
          </p:cNvPr>
          <p:cNvSpPr/>
          <p:nvPr/>
        </p:nvSpPr>
        <p:spPr>
          <a:xfrm>
            <a:off x="476251" y="1825625"/>
            <a:ext cx="1447800" cy="101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C72C15-42C1-844D-0269-50356A6D0A81}"/>
              </a:ext>
            </a:extLst>
          </p:cNvPr>
          <p:cNvSpPr/>
          <p:nvPr/>
        </p:nvSpPr>
        <p:spPr>
          <a:xfrm>
            <a:off x="3743328" y="1604804"/>
            <a:ext cx="1447800" cy="101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21D852-D5B2-E822-DC6F-7246B1305B60}"/>
              </a:ext>
            </a:extLst>
          </p:cNvPr>
          <p:cNvSpPr/>
          <p:nvPr/>
        </p:nvSpPr>
        <p:spPr>
          <a:xfrm>
            <a:off x="7053263" y="1624648"/>
            <a:ext cx="1447800" cy="101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05EA0F-A17F-7DDF-C601-182E5A1B922F}"/>
              </a:ext>
            </a:extLst>
          </p:cNvPr>
          <p:cNvSpPr/>
          <p:nvPr/>
        </p:nvSpPr>
        <p:spPr>
          <a:xfrm>
            <a:off x="1557338" y="4317659"/>
            <a:ext cx="1885950" cy="101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A625E9-AB42-C3DA-E3CE-9D494CECB11C}"/>
              </a:ext>
            </a:extLst>
          </p:cNvPr>
          <p:cNvSpPr/>
          <p:nvPr/>
        </p:nvSpPr>
        <p:spPr>
          <a:xfrm>
            <a:off x="5238752" y="4317658"/>
            <a:ext cx="1657350" cy="101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B7CB7-FEA7-A396-3612-E0E06C9F7273}"/>
              </a:ext>
            </a:extLst>
          </p:cNvPr>
          <p:cNvSpPr txBox="1"/>
          <p:nvPr/>
        </p:nvSpPr>
        <p:spPr>
          <a:xfrm>
            <a:off x="3386138" y="1024759"/>
            <a:ext cx="194786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leet management and advanced technology application for vehicles and drivers are</a:t>
            </a:r>
            <a:endParaRPr lang="en-GB" sz="1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28C77E-1E9C-DA92-3F3A-E23E74E5603B}"/>
              </a:ext>
            </a:extLst>
          </p:cNvPr>
          <p:cNvSpPr txBox="1"/>
          <p:nvPr/>
        </p:nvSpPr>
        <p:spPr>
          <a:xfrm>
            <a:off x="4991104" y="4376731"/>
            <a:ext cx="2090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 components of Integrated Fire Management,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4EA28F-C69A-8B22-2ADB-6389071FF2C7}"/>
              </a:ext>
            </a:extLst>
          </p:cNvPr>
          <p:cNvSpPr txBox="1"/>
          <p:nvPr/>
        </p:nvSpPr>
        <p:spPr>
          <a:xfrm>
            <a:off x="6779897" y="1747558"/>
            <a:ext cx="22479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ensure the </a:t>
            </a:r>
          </a:p>
          <a:p>
            <a:r>
              <a:rPr lang="en-GB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safety of firefighting personnel,</a:t>
            </a:r>
            <a:endParaRPr lang="en-GB" sz="1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FABE10-99DA-E840-48F0-C28A685EB644}"/>
              </a:ext>
            </a:extLst>
          </p:cNvPr>
          <p:cNvSpPr txBox="1"/>
          <p:nvPr/>
        </p:nvSpPr>
        <p:spPr>
          <a:xfrm>
            <a:off x="8591549" y="4457913"/>
            <a:ext cx="26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response times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D3B2AE-4063-D8CC-77CF-5E0228C5C703}"/>
              </a:ext>
            </a:extLst>
          </p:cNvPr>
          <p:cNvSpPr txBox="1"/>
          <p:nvPr/>
        </p:nvSpPr>
        <p:spPr>
          <a:xfrm>
            <a:off x="10129837" y="1584104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enhance overall efficiency in combating wildfires.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DF29EF-3A62-B510-7A25-DE11A243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50" y="5621452"/>
            <a:ext cx="1062037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 time when wildfires are increasingly severe and frequent, the role of technology in fleet management is more vital than ever.</a:t>
            </a: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B397C0-83C4-10CC-B2C7-511AFF881AE3}"/>
              </a:ext>
            </a:extLst>
          </p:cNvPr>
          <p:cNvSpPr/>
          <p:nvPr/>
        </p:nvSpPr>
        <p:spPr>
          <a:xfrm>
            <a:off x="11915775" y="6258778"/>
            <a:ext cx="152400" cy="3055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88655A8-0070-9A10-26F7-3A8F65E41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5322" y="6081695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4CF1480F-BF96-4883-0276-32AB64C544A7}"/>
              </a:ext>
            </a:extLst>
          </p:cNvPr>
          <p:cNvSpPr txBox="1">
            <a:spLocks/>
          </p:cNvSpPr>
          <p:nvPr/>
        </p:nvSpPr>
        <p:spPr>
          <a:xfrm>
            <a:off x="1200151" y="-271046"/>
            <a:ext cx="10515600" cy="1482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Conclusion</a:t>
            </a:r>
            <a:endParaRPr lang="en-GB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55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2EE2143-8355-D96B-8B5B-C4B4CD78058B}"/>
              </a:ext>
            </a:extLst>
          </p:cNvPr>
          <p:cNvGrpSpPr/>
          <p:nvPr/>
        </p:nvGrpSpPr>
        <p:grpSpPr>
          <a:xfrm>
            <a:off x="0" y="1258463"/>
            <a:ext cx="12192000" cy="5721452"/>
            <a:chOff x="0" y="1258463"/>
            <a:chExt cx="12192000" cy="5721452"/>
          </a:xfrm>
        </p:grpSpPr>
        <p:pic>
          <p:nvPicPr>
            <p:cNvPr id="12290" name="Picture 2">
              <a:extLst>
                <a:ext uri="{FF2B5EF4-FFF2-40B4-BE49-F238E27FC236}">
                  <a16:creationId xmlns:a16="http://schemas.microsoft.com/office/drawing/2014/main" id="{9AF31CC7-CA7A-123B-2F86-102F80C886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99" b="-1778"/>
            <a:stretch/>
          </p:blipFill>
          <p:spPr bwMode="auto">
            <a:xfrm>
              <a:off x="0" y="1947540"/>
              <a:ext cx="12192000" cy="5032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33F6B5-AE71-AFFC-01E0-B3D8F4C38B3C}"/>
                </a:ext>
              </a:extLst>
            </p:cNvPr>
            <p:cNvSpPr/>
            <p:nvPr/>
          </p:nvSpPr>
          <p:spPr>
            <a:xfrm>
              <a:off x="671332" y="3854370"/>
              <a:ext cx="451412" cy="3935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BCA97D-12B6-5CD1-1EAA-16EE7E73EE05}"/>
                </a:ext>
              </a:extLst>
            </p:cNvPr>
            <p:cNvSpPr/>
            <p:nvPr/>
          </p:nvSpPr>
          <p:spPr>
            <a:xfrm>
              <a:off x="1632031" y="2650049"/>
              <a:ext cx="4872942" cy="23423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A96D28-E880-5B02-3734-989F57BDB023}"/>
                </a:ext>
              </a:extLst>
            </p:cNvPr>
            <p:cNvSpPr txBox="1"/>
            <p:nvPr/>
          </p:nvSpPr>
          <p:spPr>
            <a:xfrm>
              <a:off x="3735148" y="1258463"/>
              <a:ext cx="6841602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50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THANK YOU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79DA67DF-0962-672D-7EB1-110F62698141}"/>
              </a:ext>
            </a:extLst>
          </p:cNvPr>
          <p:cNvSpPr/>
          <p:nvPr/>
        </p:nvSpPr>
        <p:spPr>
          <a:xfrm>
            <a:off x="6886937" y="1713053"/>
            <a:ext cx="6094152" cy="616074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road surrounded by trees&#10;&#10;Description automatically generated">
            <a:extLst>
              <a:ext uri="{FF2B5EF4-FFF2-40B4-BE49-F238E27FC236}">
                <a16:creationId xmlns:a16="http://schemas.microsoft.com/office/drawing/2014/main" id="{5CB24B03-D436-7DB3-1ACE-8E0F2C3C58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4" r="14718"/>
          <a:stretch/>
        </p:blipFill>
        <p:spPr>
          <a:xfrm>
            <a:off x="7582984" y="2490758"/>
            <a:ext cx="4863660" cy="449401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4C9DB8-820A-D439-08AB-124946B12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5322" y="6081695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939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7A0D1EF-816E-8A3B-E978-0E5284E3B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F6513D-A5D8-94E7-F436-DA324D48A141}"/>
              </a:ext>
            </a:extLst>
          </p:cNvPr>
          <p:cNvSpPr/>
          <p:nvPr/>
        </p:nvSpPr>
        <p:spPr>
          <a:xfrm>
            <a:off x="231494" y="208344"/>
            <a:ext cx="7986531" cy="1967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FD8BA0-3F89-7D86-3841-864D8AE8A538}"/>
              </a:ext>
            </a:extLst>
          </p:cNvPr>
          <p:cNvSpPr/>
          <p:nvPr/>
        </p:nvSpPr>
        <p:spPr>
          <a:xfrm>
            <a:off x="1668685" y="2476982"/>
            <a:ext cx="5773838" cy="2351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45BA16-DCA1-31A7-314B-F12973DAE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F3A6B9-B1C5-414D-2C5D-C297289788EE}"/>
              </a:ext>
            </a:extLst>
          </p:cNvPr>
          <p:cNvSpPr txBox="1"/>
          <p:nvPr/>
        </p:nvSpPr>
        <p:spPr>
          <a:xfrm>
            <a:off x="1376423" y="208344"/>
            <a:ext cx="6841602" cy="4921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FLEET MANAGEMENT</a:t>
            </a:r>
          </a:p>
          <a:p>
            <a:endParaRPr lang="en-GB" sz="3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40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key component of </a:t>
            </a:r>
          </a:p>
          <a:p>
            <a:pPr>
              <a:lnSpc>
                <a:spcPct val="150000"/>
              </a:lnSpc>
            </a:pPr>
            <a:r>
              <a:rPr lang="en-GB" sz="40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Fire Management and the application of </a:t>
            </a:r>
          </a:p>
          <a:p>
            <a:pPr>
              <a:lnSpc>
                <a:spcPct val="150000"/>
              </a:lnSpc>
            </a:pPr>
            <a:r>
              <a:rPr lang="en-GB" sz="40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advance technology</a:t>
            </a:r>
            <a:endParaRPr lang="en-GB" sz="4000" b="1" i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C79C0A-666B-FAA9-DE4B-EBEE576F4992}"/>
              </a:ext>
            </a:extLst>
          </p:cNvPr>
          <p:cNvSpPr/>
          <p:nvPr/>
        </p:nvSpPr>
        <p:spPr>
          <a:xfrm>
            <a:off x="7149374" y="1835011"/>
            <a:ext cx="5773839" cy="59871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B947D4-11C8-1B86-CD11-96CC0FBE10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3" r="20544"/>
          <a:stretch/>
        </p:blipFill>
        <p:spPr>
          <a:xfrm>
            <a:off x="7721280" y="2637096"/>
            <a:ext cx="4630028" cy="46150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C02717-15FB-2015-C3D6-142E09260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510" y="5992637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703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B85558-37DB-DF06-7446-B74223BEDD43}"/>
              </a:ext>
            </a:extLst>
          </p:cNvPr>
          <p:cNvSpPr/>
          <p:nvPr/>
        </p:nvSpPr>
        <p:spPr>
          <a:xfrm>
            <a:off x="717630" y="1944547"/>
            <a:ext cx="2511707" cy="821801"/>
          </a:xfrm>
          <a:prstGeom prst="roundRect">
            <a:avLst/>
          </a:prstGeom>
          <a:solidFill>
            <a:srgbClr val="577C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BCE3535-BA63-C9B1-F34B-07AB692E4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5" y="1690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533772-4016-6B93-7E67-8E0B6F5F0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42" y="109697"/>
            <a:ext cx="11569861" cy="13255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Fire Management embodies a </a:t>
            </a:r>
            <a:r>
              <a:rPr lang="en-GB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comprehensive approach to wildfire management:</a:t>
            </a:r>
            <a:endParaRPr lang="en-GB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14DA55-DB07-53AF-D5C0-0B31717C8944}"/>
              </a:ext>
            </a:extLst>
          </p:cNvPr>
          <p:cNvSpPr/>
          <p:nvPr/>
        </p:nvSpPr>
        <p:spPr>
          <a:xfrm>
            <a:off x="798653" y="3738623"/>
            <a:ext cx="2199190" cy="1099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2FBD58-DA99-E7A5-13BE-4456F67D188D}"/>
              </a:ext>
            </a:extLst>
          </p:cNvPr>
          <p:cNvSpPr/>
          <p:nvPr/>
        </p:nvSpPr>
        <p:spPr>
          <a:xfrm>
            <a:off x="9188370" y="3738623"/>
            <a:ext cx="2282142" cy="1099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39E2CB-A357-6EDF-9ED2-9A223EE71452}"/>
              </a:ext>
            </a:extLst>
          </p:cNvPr>
          <p:cNvSpPr txBox="1"/>
          <p:nvPr/>
        </p:nvSpPr>
        <p:spPr>
          <a:xfrm>
            <a:off x="999281" y="5653708"/>
            <a:ext cx="103902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elements plays a crucial role in achieving these objectives.</a:t>
            </a:r>
          </a:p>
          <a:p>
            <a:endParaRPr lang="en-GB" sz="2500" b="1" dirty="0"/>
          </a:p>
        </p:txBody>
      </p:sp>
      <p:pic>
        <p:nvPicPr>
          <p:cNvPr id="5124" name="Picture 4" descr="Fire Prevention Practices for Homes | Citizens On Patrol Community SG">
            <a:extLst>
              <a:ext uri="{FF2B5EF4-FFF2-40B4-BE49-F238E27FC236}">
                <a16:creationId xmlns:a16="http://schemas.microsoft.com/office/drawing/2014/main" id="{9F50600B-D8C5-05DE-9523-5E4DABBD7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8" t="1" r="15177" b="14258"/>
          <a:stretch/>
        </p:blipFill>
        <p:spPr bwMode="auto">
          <a:xfrm>
            <a:off x="1668779" y="3356233"/>
            <a:ext cx="1379221" cy="1637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53854B1-3E18-5F67-A06F-89D97A48DE33}"/>
              </a:ext>
            </a:extLst>
          </p:cNvPr>
          <p:cNvSpPr/>
          <p:nvPr/>
        </p:nvSpPr>
        <p:spPr>
          <a:xfrm rot="16200000">
            <a:off x="340777" y="2349435"/>
            <a:ext cx="1501362" cy="784183"/>
          </a:xfrm>
          <a:prstGeom prst="roundRect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AEF0AE0-1E5D-2464-7AEE-CBA728BD6FB9}"/>
              </a:ext>
            </a:extLst>
          </p:cNvPr>
          <p:cNvSpPr/>
          <p:nvPr/>
        </p:nvSpPr>
        <p:spPr>
          <a:xfrm>
            <a:off x="717629" y="1977343"/>
            <a:ext cx="2511707" cy="784183"/>
          </a:xfrm>
          <a:prstGeom prst="roundRect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EC569-E826-1460-AC74-CBD6DCB8B8CD}"/>
              </a:ext>
            </a:extLst>
          </p:cNvPr>
          <p:cNvSpPr/>
          <p:nvPr/>
        </p:nvSpPr>
        <p:spPr>
          <a:xfrm>
            <a:off x="798653" y="2129908"/>
            <a:ext cx="2349661" cy="488698"/>
          </a:xfrm>
          <a:prstGeom prst="rect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PREVENTION</a:t>
            </a:r>
            <a:endParaRPr lang="en-GB" sz="25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E6354A-9C8A-A86C-E2C5-71A611FBA8B7}"/>
              </a:ext>
            </a:extLst>
          </p:cNvPr>
          <p:cNvSpPr/>
          <p:nvPr/>
        </p:nvSpPr>
        <p:spPr>
          <a:xfrm>
            <a:off x="5003156" y="3739225"/>
            <a:ext cx="2327283" cy="1099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6" name="Picture 6" descr="Risk management - Free signaling icons">
            <a:extLst>
              <a:ext uri="{FF2B5EF4-FFF2-40B4-BE49-F238E27FC236}">
                <a16:creationId xmlns:a16="http://schemas.microsoft.com/office/drawing/2014/main" id="{E7ED640B-ED77-0F8A-17E9-D7E39495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535" y="3541060"/>
            <a:ext cx="1468686" cy="14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E8D3D28-64AC-6D2F-DC29-17B9250DEAA1}"/>
              </a:ext>
            </a:extLst>
          </p:cNvPr>
          <p:cNvSpPr/>
          <p:nvPr/>
        </p:nvSpPr>
        <p:spPr>
          <a:xfrm rot="16200000">
            <a:off x="4589588" y="2340850"/>
            <a:ext cx="1501362" cy="78418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A2B61E-5DA5-D23F-7F5F-C01CB7D5BE82}"/>
              </a:ext>
            </a:extLst>
          </p:cNvPr>
          <p:cNvSpPr/>
          <p:nvPr/>
        </p:nvSpPr>
        <p:spPr>
          <a:xfrm>
            <a:off x="5129514" y="2080882"/>
            <a:ext cx="2129742" cy="50444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MITIGATION</a:t>
            </a:r>
            <a:endParaRPr lang="en-GB" sz="2500" b="1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2B8713F-BB2C-7CDF-7667-C45A0E075AE3}"/>
              </a:ext>
            </a:extLst>
          </p:cNvPr>
          <p:cNvSpPr/>
          <p:nvPr/>
        </p:nvSpPr>
        <p:spPr>
          <a:xfrm rot="16200000">
            <a:off x="8820136" y="2342729"/>
            <a:ext cx="1501362" cy="784183"/>
          </a:xfrm>
          <a:prstGeom prst="roundRect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761696D-DE2B-52E2-75B1-6B30395BCB5E}"/>
              </a:ext>
            </a:extLst>
          </p:cNvPr>
          <p:cNvSpPr/>
          <p:nvPr/>
        </p:nvSpPr>
        <p:spPr>
          <a:xfrm>
            <a:off x="9178725" y="1984139"/>
            <a:ext cx="2511707" cy="784183"/>
          </a:xfrm>
          <a:prstGeom prst="roundRect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537079-2EE4-2F76-0E12-1B23AC1507F8}"/>
              </a:ext>
            </a:extLst>
          </p:cNvPr>
          <p:cNvSpPr/>
          <p:nvPr/>
        </p:nvSpPr>
        <p:spPr>
          <a:xfrm>
            <a:off x="9279039" y="2080087"/>
            <a:ext cx="2349660" cy="504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RESPONSE</a:t>
            </a:r>
            <a:endParaRPr lang="en-GB" sz="2500" b="1" dirty="0"/>
          </a:p>
        </p:txBody>
      </p:sp>
      <p:pic>
        <p:nvPicPr>
          <p:cNvPr id="5130" name="Picture 10" descr="Quick response - Free communications icons">
            <a:extLst>
              <a:ext uri="{FF2B5EF4-FFF2-40B4-BE49-F238E27FC236}">
                <a16:creationId xmlns:a16="http://schemas.microsoft.com/office/drawing/2014/main" id="{1C469714-1037-DEA7-EF5B-DD13290CC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360" y="3524885"/>
            <a:ext cx="1468686" cy="14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DE17DBF-9BD9-F657-1711-5F0601A41A7A}"/>
              </a:ext>
            </a:extLst>
          </p:cNvPr>
          <p:cNvSpPr/>
          <p:nvPr/>
        </p:nvSpPr>
        <p:spPr>
          <a:xfrm>
            <a:off x="44370" y="6492669"/>
            <a:ext cx="12147630" cy="382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F1E3DF2-A4E0-D07C-50EB-515B4CE318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9879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C285ED-6C0B-C1AB-3627-6F9D994F8D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3" b="3079"/>
          <a:stretch/>
        </p:blipFill>
        <p:spPr>
          <a:xfrm>
            <a:off x="-75182" y="350256"/>
            <a:ext cx="12151582" cy="65780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791F4E-25E3-8850-9DB6-419397437E54}"/>
              </a:ext>
            </a:extLst>
          </p:cNvPr>
          <p:cNvSpPr/>
          <p:nvPr/>
        </p:nvSpPr>
        <p:spPr>
          <a:xfrm>
            <a:off x="4917233" y="3219061"/>
            <a:ext cx="2135469" cy="1670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C3B2046-04D6-56B7-30F8-BA4C6A36CED8}"/>
              </a:ext>
            </a:extLst>
          </p:cNvPr>
          <p:cNvSpPr/>
          <p:nvPr/>
        </p:nvSpPr>
        <p:spPr>
          <a:xfrm>
            <a:off x="2655266" y="2229619"/>
            <a:ext cx="2963473" cy="293158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648BB4-F3AA-6D0D-B79A-CC5135BD3209}"/>
              </a:ext>
            </a:extLst>
          </p:cNvPr>
          <p:cNvSpPr txBox="1"/>
          <p:nvPr/>
        </p:nvSpPr>
        <p:spPr>
          <a:xfrm>
            <a:off x="2884777" y="2537382"/>
            <a:ext cx="251164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/>
              <a:t>Fleet management and </a:t>
            </a:r>
          </a:p>
          <a:p>
            <a:pPr algn="ctr"/>
            <a:r>
              <a:rPr lang="en-US" sz="2500" b="1" dirty="0"/>
              <a:t>advanced technology</a:t>
            </a:r>
          </a:p>
          <a:p>
            <a:pPr algn="ctr"/>
            <a:r>
              <a:rPr lang="en-US" sz="2500" b="1" dirty="0"/>
              <a:t>contributes to</a:t>
            </a:r>
          </a:p>
          <a:p>
            <a:pPr algn="ctr"/>
            <a:r>
              <a:rPr lang="en-US" sz="2500" b="1" dirty="0"/>
              <a:t>IFM:</a:t>
            </a:r>
            <a:endParaRPr lang="en-GB" sz="25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9A9485-C710-BCE9-1EF8-F4D5146339CC}"/>
              </a:ext>
            </a:extLst>
          </p:cNvPr>
          <p:cNvSpPr/>
          <p:nvPr/>
        </p:nvSpPr>
        <p:spPr>
          <a:xfrm>
            <a:off x="7443002" y="855878"/>
            <a:ext cx="4037292" cy="5146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47E161-5020-231F-96A2-DD9BFAB41FCE}"/>
              </a:ext>
            </a:extLst>
          </p:cNvPr>
          <p:cNvSpPr/>
          <p:nvPr/>
        </p:nvSpPr>
        <p:spPr>
          <a:xfrm>
            <a:off x="7376800" y="855878"/>
            <a:ext cx="4477609" cy="823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past 20 years we have managed and maintained over 620 vehicles in both the WoF and non-WoF fleets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ED8989-F39B-B04D-E82A-BB74EF46B2A1}"/>
              </a:ext>
            </a:extLst>
          </p:cNvPr>
          <p:cNvSpPr/>
          <p:nvPr/>
        </p:nvSpPr>
        <p:spPr>
          <a:xfrm>
            <a:off x="7376798" y="5509615"/>
            <a:ext cx="4477609" cy="492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Correct resource, response time, maintenance, communication and monitoring</a:t>
            </a:r>
            <a:r>
              <a:rPr lang="en-GB" sz="2500" b="1" kern="1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023382-4B7F-7C67-013C-B61A8AA27E2B}"/>
              </a:ext>
            </a:extLst>
          </p:cNvPr>
          <p:cNvSpPr/>
          <p:nvPr/>
        </p:nvSpPr>
        <p:spPr>
          <a:xfrm>
            <a:off x="7376799" y="2306540"/>
            <a:ext cx="4477609" cy="448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</a:t>
            </a: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 transportation of thousands of staff </a:t>
            </a:r>
            <a:r>
              <a:rPr lang="en-GB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to/</a:t>
            </a: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GB" sz="2500" b="1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217 </a:t>
            </a: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bases over </a:t>
            </a:r>
            <a:r>
              <a:rPr lang="en-GB" sz="2500" b="1" kern="1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decades.</a:t>
            </a:r>
            <a:endParaRPr lang="en-GB" sz="18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692729-24EC-ACBA-7BBA-DBF8FECEABFC}"/>
              </a:ext>
            </a:extLst>
          </p:cNvPr>
          <p:cNvSpPr/>
          <p:nvPr/>
        </p:nvSpPr>
        <p:spPr>
          <a:xfrm>
            <a:off x="7376799" y="3185864"/>
            <a:ext cx="4477609" cy="786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D</a:t>
            </a: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EEP COMMITMENT TO ROAD SAFETY – </a:t>
            </a: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evident our track record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D75F2C-8647-417F-174B-C9FAEB50A25A}"/>
              </a:ext>
            </a:extLst>
          </p:cNvPr>
          <p:cNvSpPr/>
          <p:nvPr/>
        </p:nvSpPr>
        <p:spPr>
          <a:xfrm>
            <a:off x="7428882" y="4319571"/>
            <a:ext cx="4635795" cy="604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smart use of technology </a:t>
            </a:r>
            <a:r>
              <a:rPr lang="en-GB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enables safer environment</a:t>
            </a:r>
          </a:p>
          <a:p>
            <a:endParaRPr lang="en-GB" sz="18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192E060-5405-3D0F-7AD2-733B9A562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188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D1A19-3147-DF92-C33A-823579D4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88FDD-749C-1BFB-CCA2-9038E57E1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we offer?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Fleet management entails the 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procurement, strategic coordination, and supervision of vehicles, equipment, and personnel.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Its purpose is to ensure the efficient deployment, proactive preventative maintenance and general maintenance.</a:t>
            </a:r>
          </a:p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prioritise safety through robust systems and measures.</a:t>
            </a:r>
          </a:p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offer a 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holistic fleet management solution, including risk management, asset management, and cost minimisation, with a focus on driver behaviour.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 provide flexible options and value-added products tailored to your unique needs, driven by expertise and technology. We cater to a wide range of client needs and provide flexible options, including operational lease options.</a:t>
            </a:r>
          </a:p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Additionally, we offer 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driver behaviour management tools linked to onboard cameras, tracking systems, insurance solutions, and fuel management, all tailored to meet the unique requirements of each client.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distinctive fleet management solutions 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combine expertise, experience, and cutting-edge technology to optimise fleet operations.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A3EEA9-6ABA-4E4B-8EB0-E5FED0F22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267A2E0-6902-31E3-315C-1D24B1A35320}"/>
              </a:ext>
            </a:extLst>
          </p:cNvPr>
          <p:cNvSpPr txBox="1">
            <a:spLocks/>
          </p:cNvSpPr>
          <p:nvPr/>
        </p:nvSpPr>
        <p:spPr>
          <a:xfrm>
            <a:off x="60285" y="48285"/>
            <a:ext cx="11569861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?</a:t>
            </a:r>
            <a:endParaRPr lang="en-GB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1208D9-D882-A5B4-CFA6-C09410A9BCAD}"/>
              </a:ext>
            </a:extLst>
          </p:cNvPr>
          <p:cNvSpPr/>
          <p:nvPr/>
        </p:nvSpPr>
        <p:spPr>
          <a:xfrm>
            <a:off x="1365813" y="2693996"/>
            <a:ext cx="2013995" cy="1588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AFB9D9-67A6-3898-FCBD-2248243B62A7}"/>
              </a:ext>
            </a:extLst>
          </p:cNvPr>
          <p:cNvSpPr txBox="1"/>
          <p:nvPr/>
        </p:nvSpPr>
        <p:spPr>
          <a:xfrm>
            <a:off x="1143424" y="2905907"/>
            <a:ext cx="2698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Procurement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trategic coordination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quipment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Personnel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C2AA50-47BC-8A1C-41A1-4EF07BB5DD2F}"/>
              </a:ext>
            </a:extLst>
          </p:cNvPr>
          <p:cNvSpPr/>
          <p:nvPr/>
        </p:nvSpPr>
        <p:spPr>
          <a:xfrm>
            <a:off x="4979044" y="2693996"/>
            <a:ext cx="2013995" cy="1588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B2C74D-73A8-1614-C2DF-1214FC6D13EB}"/>
              </a:ext>
            </a:extLst>
          </p:cNvPr>
          <p:cNvSpPr/>
          <p:nvPr/>
        </p:nvSpPr>
        <p:spPr>
          <a:xfrm>
            <a:off x="8663653" y="2693995"/>
            <a:ext cx="2077654" cy="1901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DB7FC0-F3DA-EC66-AB25-CD1C0A696680}"/>
              </a:ext>
            </a:extLst>
          </p:cNvPr>
          <p:cNvSpPr/>
          <p:nvPr/>
        </p:nvSpPr>
        <p:spPr>
          <a:xfrm>
            <a:off x="-1" y="5607526"/>
            <a:ext cx="12192000" cy="1224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optimise fleet operations.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647CA5-F752-7BFC-73DD-1E848EF905B2}"/>
              </a:ext>
            </a:extLst>
          </p:cNvPr>
          <p:cNvSpPr txBox="1"/>
          <p:nvPr/>
        </p:nvSpPr>
        <p:spPr>
          <a:xfrm>
            <a:off x="717630" y="5547842"/>
            <a:ext cx="3549808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PURPOSE:</a:t>
            </a:r>
            <a:r>
              <a:rPr lang="en-GB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en-GB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nsure efficient deployment, proactive preventative maintenance and general maintenance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C0F49D-EE6C-1AB2-88B9-8ADB9AE44528}"/>
              </a:ext>
            </a:extLst>
          </p:cNvPr>
          <p:cNvSpPr txBox="1"/>
          <p:nvPr/>
        </p:nvSpPr>
        <p:spPr>
          <a:xfrm>
            <a:off x="4898489" y="2675647"/>
            <a:ext cx="32035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Safety</a:t>
            </a:r>
            <a:endParaRPr lang="en-GB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leet management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sset management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 minimisation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05DB7F-88D0-7E67-4A57-B69DA8414EAA}"/>
              </a:ext>
            </a:extLst>
          </p:cNvPr>
          <p:cNvSpPr txBox="1"/>
          <p:nvPr/>
        </p:nvSpPr>
        <p:spPr>
          <a:xfrm>
            <a:off x="8663653" y="2588213"/>
            <a:ext cx="340333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Driver behaviour </a:t>
            </a:r>
          </a:p>
          <a:p>
            <a:r>
              <a:rPr lang="en-GB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GB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tools:</a:t>
            </a:r>
          </a:p>
          <a:p>
            <a:pPr marL="531813" lvl="1" indent="-285750">
              <a:buFont typeface="Arial" panose="020B0604020202020204" pitchFamily="34" charset="0"/>
              <a:buChar char="•"/>
            </a:pPr>
            <a:r>
              <a:rPr lang="en-GB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nboard cameras</a:t>
            </a:r>
          </a:p>
          <a:p>
            <a:pPr marL="531813" lvl="1" indent="-265113">
              <a:buFont typeface="Arial" panose="020B0604020202020204" pitchFamily="34" charset="0"/>
              <a:buChar char="•"/>
            </a:pPr>
            <a:r>
              <a:rPr lang="en-GB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racking systems </a:t>
            </a:r>
          </a:p>
          <a:p>
            <a:pPr marL="531813" lvl="1" indent="-265113">
              <a:buFont typeface="Arial" panose="020B0604020202020204" pitchFamily="34" charset="0"/>
              <a:buChar char="•"/>
            </a:pPr>
            <a:r>
              <a:rPr lang="en-GB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nsurance solutions </a:t>
            </a:r>
          </a:p>
          <a:p>
            <a:pPr marL="531813" lvl="1" indent="-265113">
              <a:buFont typeface="Arial" panose="020B0604020202020204" pitchFamily="34" charset="0"/>
              <a:buChar char="•"/>
            </a:pPr>
            <a:r>
              <a:rPr lang="en-GB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uel management</a:t>
            </a:r>
          </a:p>
          <a:p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8F7927-3041-3FE2-DF98-EB891334F9C7}"/>
              </a:ext>
            </a:extLst>
          </p:cNvPr>
          <p:cNvSpPr/>
          <p:nvPr/>
        </p:nvSpPr>
        <p:spPr>
          <a:xfrm rot="656620">
            <a:off x="4006761" y="243461"/>
            <a:ext cx="1886629" cy="10545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6BD5B5-6EEB-028E-6AC3-E3FB44101BA0}"/>
              </a:ext>
            </a:extLst>
          </p:cNvPr>
          <p:cNvSpPr txBox="1"/>
          <p:nvPr/>
        </p:nvSpPr>
        <p:spPr>
          <a:xfrm>
            <a:off x="4139877" y="274291"/>
            <a:ext cx="1956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 </a:t>
            </a:r>
            <a:endParaRPr lang="en-GB" sz="4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06C052-5365-F85A-F3BE-23B33B4C5CDA}"/>
              </a:ext>
            </a:extLst>
          </p:cNvPr>
          <p:cNvSpPr txBox="1"/>
          <p:nvPr/>
        </p:nvSpPr>
        <p:spPr>
          <a:xfrm>
            <a:off x="4637949" y="5572128"/>
            <a:ext cx="4025704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istinctive fleet management solutions | </a:t>
            </a:r>
            <a:r>
              <a:rPr lang="en-GB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combine expertise | experience | cutting-edge technology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07B615-8C6A-E20B-32D7-7105DA372D5C}"/>
              </a:ext>
            </a:extLst>
          </p:cNvPr>
          <p:cNvSpPr txBox="1"/>
          <p:nvPr/>
        </p:nvSpPr>
        <p:spPr>
          <a:xfrm>
            <a:off x="9759593" y="5541515"/>
            <a:ext cx="2013307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endParaRPr lang="en-GB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PTIMISE </a:t>
            </a:r>
          </a:p>
          <a:p>
            <a:pPr algn="ctr"/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FLEET OPERATIONS</a:t>
            </a:r>
          </a:p>
          <a:p>
            <a:pPr algn="ctr"/>
            <a:endParaRPr lang="en-GB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97A4B39-0F55-C4A3-2503-A5217E434CDC}"/>
              </a:ext>
            </a:extLst>
          </p:cNvPr>
          <p:cNvSpPr/>
          <p:nvPr/>
        </p:nvSpPr>
        <p:spPr>
          <a:xfrm>
            <a:off x="8905387" y="5919620"/>
            <a:ext cx="643812" cy="414953"/>
          </a:xfrm>
          <a:prstGeom prst="rightArrow">
            <a:avLst/>
          </a:prstGeom>
          <a:solidFill>
            <a:srgbClr val="A6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02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1434599-ABD6-836D-D5A1-76F9747C1A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" y="81021"/>
            <a:ext cx="12047959" cy="677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DAD9C3-233F-E58D-BE10-3E12DD402F6F}"/>
              </a:ext>
            </a:extLst>
          </p:cNvPr>
          <p:cNvSpPr/>
          <p:nvPr/>
        </p:nvSpPr>
        <p:spPr>
          <a:xfrm>
            <a:off x="1691439" y="2485662"/>
            <a:ext cx="4292762" cy="1967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8850F4-51C4-A2B5-04D3-924E8FD11C22}"/>
              </a:ext>
            </a:extLst>
          </p:cNvPr>
          <p:cNvSpPr/>
          <p:nvPr/>
        </p:nvSpPr>
        <p:spPr>
          <a:xfrm>
            <a:off x="17271" y="192967"/>
            <a:ext cx="7477246" cy="168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F980A2-C198-4759-0894-5C294B8B8210}"/>
              </a:ext>
            </a:extLst>
          </p:cNvPr>
          <p:cNvSpPr/>
          <p:nvPr/>
        </p:nvSpPr>
        <p:spPr>
          <a:xfrm rot="435947">
            <a:off x="1436353" y="966153"/>
            <a:ext cx="3398259" cy="10545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154864D-0D26-1A9F-8544-ED6C65A5DD2D}"/>
              </a:ext>
            </a:extLst>
          </p:cNvPr>
          <p:cNvSpPr/>
          <p:nvPr/>
        </p:nvSpPr>
        <p:spPr>
          <a:xfrm>
            <a:off x="7026703" y="2084818"/>
            <a:ext cx="5913793" cy="576281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49743E-DF03-693D-BEA7-443D49933737}"/>
              </a:ext>
            </a:extLst>
          </p:cNvPr>
          <p:cNvSpPr txBox="1"/>
          <p:nvPr/>
        </p:nvSpPr>
        <p:spPr>
          <a:xfrm>
            <a:off x="1449552" y="111162"/>
            <a:ext cx="954121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Fire Management (IFM): </a:t>
            </a:r>
            <a:r>
              <a:rPr lang="en-GB" sz="5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cornerstone</a:t>
            </a:r>
            <a:r>
              <a:rPr lang="en-GB" sz="5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firefighting</a:t>
            </a:r>
          </a:p>
          <a:p>
            <a:endParaRPr lang="en-GB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40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</a:t>
            </a:r>
            <a:r>
              <a:rPr lang="en-GB" sz="40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listic approach to wildfire </a:t>
            </a:r>
          </a:p>
          <a:p>
            <a:r>
              <a:rPr lang="en-GB" sz="40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prevention, mitigation, and </a:t>
            </a:r>
          </a:p>
          <a:p>
            <a:r>
              <a:rPr lang="en-GB" sz="40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response.</a:t>
            </a:r>
          </a:p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81D68E-E1F5-142E-3789-6F796B31D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789">
            <a:off x="7388557" y="2427221"/>
            <a:ext cx="5186784" cy="5155358"/>
          </a:xfrm>
          <a:prstGeom prst="ellipse">
            <a:avLst/>
          </a:prstGeom>
          <a:ln w="76200" cap="rnd">
            <a:solidFill>
              <a:srgbClr val="59849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FEEC04-80E4-B721-A4C9-9F555E619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27A9E15-D9E2-6F5A-B38A-2FD5949A7151}"/>
              </a:ext>
            </a:extLst>
          </p:cNvPr>
          <p:cNvSpPr/>
          <p:nvPr/>
        </p:nvSpPr>
        <p:spPr>
          <a:xfrm>
            <a:off x="7026703" y="2177415"/>
            <a:ext cx="5913793" cy="576281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752C759-5679-5789-9F3A-A487E2F40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789">
            <a:off x="7388557" y="2519818"/>
            <a:ext cx="5186784" cy="5155358"/>
          </a:xfrm>
          <a:prstGeom prst="ellipse">
            <a:avLst/>
          </a:prstGeom>
          <a:ln w="76200" cap="rnd">
            <a:solidFill>
              <a:srgbClr val="59849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9203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3C2500-8797-083B-26E4-8FA268250BFA}"/>
              </a:ext>
            </a:extLst>
          </p:cNvPr>
          <p:cNvSpPr/>
          <p:nvPr/>
        </p:nvSpPr>
        <p:spPr>
          <a:xfrm>
            <a:off x="44370" y="6492669"/>
            <a:ext cx="12147630" cy="382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28FB24-F4DD-3457-7C23-6FEE5580B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Content Placeholder 17" descr="A white truck with a flat bed&#10;&#10;Description automatically generated">
            <a:extLst>
              <a:ext uri="{FF2B5EF4-FFF2-40B4-BE49-F238E27FC236}">
                <a16:creationId xmlns:a16="http://schemas.microsoft.com/office/drawing/2014/main" id="{4987730C-AD79-450F-08BE-8A0497FCB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807E3BD-43AE-D4EC-BC10-AC4C2921E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" y="2272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71597C4-3DDE-309A-5CCB-FC298176D226}"/>
              </a:ext>
            </a:extLst>
          </p:cNvPr>
          <p:cNvSpPr txBox="1">
            <a:spLocks/>
          </p:cNvSpPr>
          <p:nvPr/>
        </p:nvSpPr>
        <p:spPr>
          <a:xfrm>
            <a:off x="288884" y="-30231"/>
            <a:ext cx="11569861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is fleet management so imperative in this context?</a:t>
            </a:r>
            <a:endParaRPr lang="en-GB" b="1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E20302-22A1-397E-3BBF-6CA01746D062}"/>
              </a:ext>
            </a:extLst>
          </p:cNvPr>
          <p:cNvSpPr/>
          <p:nvPr/>
        </p:nvSpPr>
        <p:spPr>
          <a:xfrm rot="656620">
            <a:off x="661643" y="-141806"/>
            <a:ext cx="1314235" cy="10545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4FD2C2-9FEE-906C-F4B4-A0C51332E7ED}"/>
              </a:ext>
            </a:extLst>
          </p:cNvPr>
          <p:cNvSpPr txBox="1"/>
          <p:nvPr/>
        </p:nvSpPr>
        <p:spPr>
          <a:xfrm>
            <a:off x="666018" y="-40689"/>
            <a:ext cx="1614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D9F770-9825-97F2-EC9D-6AB6B433D600}"/>
              </a:ext>
            </a:extLst>
          </p:cNvPr>
          <p:cNvSpPr/>
          <p:nvPr/>
        </p:nvSpPr>
        <p:spPr>
          <a:xfrm>
            <a:off x="7931020" y="2075405"/>
            <a:ext cx="2733870" cy="979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BUSES: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0EAAB1-E010-13F2-BA35-3818224EA094}"/>
              </a:ext>
            </a:extLst>
          </p:cNvPr>
          <p:cNvSpPr/>
          <p:nvPr/>
        </p:nvSpPr>
        <p:spPr>
          <a:xfrm>
            <a:off x="177320" y="4643545"/>
            <a:ext cx="3295989" cy="979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3F7CC3-80AF-A948-87D7-A1066068D854}"/>
              </a:ext>
            </a:extLst>
          </p:cNvPr>
          <p:cNvSpPr txBox="1"/>
          <p:nvPr/>
        </p:nvSpPr>
        <p:spPr>
          <a:xfrm>
            <a:off x="473282" y="1469440"/>
            <a:ext cx="36416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PROCUREMENT</a:t>
            </a:r>
            <a:r>
              <a:rPr lang="en-GB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GB" sz="25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specialised</a:t>
            </a:r>
            <a:r>
              <a:rPr lang="en-GB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</a:p>
          <a:p>
            <a:pPr algn="ctr"/>
            <a:r>
              <a:rPr lang="en-GB" sz="25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fit-for-purpose equipment </a:t>
            </a:r>
            <a:r>
              <a:rPr lang="en-GB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en-GB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VITAL.</a:t>
            </a:r>
            <a:endParaRPr lang="en-GB" sz="25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542796-E718-AB84-6DA0-77448D9991FB}"/>
              </a:ext>
            </a:extLst>
          </p:cNvPr>
          <p:cNvSpPr txBox="1"/>
          <p:nvPr/>
        </p:nvSpPr>
        <p:spPr>
          <a:xfrm>
            <a:off x="5545992" y="4325563"/>
            <a:ext cx="1179295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Firefighting</a:t>
            </a:r>
            <a:endParaRPr lang="en-GB" sz="16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A4A96D-DB1A-861C-E296-C454520E7130}"/>
              </a:ext>
            </a:extLst>
          </p:cNvPr>
          <p:cNvSpPr/>
          <p:nvPr/>
        </p:nvSpPr>
        <p:spPr>
          <a:xfrm>
            <a:off x="0" y="6475760"/>
            <a:ext cx="12147630" cy="382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50494F-3939-3ECD-A940-4A8B05B44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 descr="A white truck with a flat bed&#10;&#10;Description automatically generated">
            <a:extLst>
              <a:ext uri="{FF2B5EF4-FFF2-40B4-BE49-F238E27FC236}">
                <a16:creationId xmlns:a16="http://schemas.microsoft.com/office/drawing/2014/main" id="{DFF8373F-AF8C-836E-0A61-557A4C2FAF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1" t="14228" r="15280" b="-10142"/>
          <a:stretch/>
        </p:blipFill>
        <p:spPr>
          <a:xfrm>
            <a:off x="2252513" y="3907620"/>
            <a:ext cx="1320272" cy="1143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B47D166-6D9B-768E-D5BD-E9A1A2E4A7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218" r="24902"/>
          <a:stretch/>
        </p:blipFill>
        <p:spPr>
          <a:xfrm>
            <a:off x="7227243" y="1621600"/>
            <a:ext cx="1684322" cy="85465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E15EA97-ECE3-4BEE-E587-71A65CE6875A}"/>
              </a:ext>
            </a:extLst>
          </p:cNvPr>
          <p:cNvSpPr txBox="1"/>
          <p:nvPr/>
        </p:nvSpPr>
        <p:spPr>
          <a:xfrm>
            <a:off x="8178082" y="2522625"/>
            <a:ext cx="36416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Description</a:t>
            </a:r>
            <a:r>
              <a:rPr lang="en-US" sz="1400" dirty="0"/>
              <a:t>: Single cab forward-facing bus configuration.</a:t>
            </a:r>
          </a:p>
          <a:p>
            <a:r>
              <a:rPr lang="en-US" sz="1400" dirty="0"/>
              <a:t>Towbar and trailer</a:t>
            </a:r>
          </a:p>
          <a:p>
            <a:r>
              <a:rPr lang="en-US" sz="1400" b="1" dirty="0"/>
              <a:t>Application: </a:t>
            </a:r>
            <a:r>
              <a:rPr lang="en-US" sz="1400" dirty="0"/>
              <a:t>Participant transport between activities</a:t>
            </a:r>
          </a:p>
          <a:p>
            <a:endParaRPr lang="en-GB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B444A8-2BA8-4838-3B9E-9DD951E173D8}"/>
              </a:ext>
            </a:extLst>
          </p:cNvPr>
          <p:cNvSpPr txBox="1"/>
          <p:nvPr/>
        </p:nvSpPr>
        <p:spPr>
          <a:xfrm>
            <a:off x="102245" y="4919173"/>
            <a:ext cx="19233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Description</a:t>
            </a:r>
            <a:r>
              <a:rPr lang="en-US" sz="1400" dirty="0"/>
              <a:t>: Single cab 15 ton 4x4 truck, 23 person capacity. 2 500 liter firefighting equipment.</a:t>
            </a:r>
          </a:p>
          <a:p>
            <a:r>
              <a:rPr lang="en-US" sz="1400" b="1" dirty="0"/>
              <a:t>Application: L</a:t>
            </a:r>
            <a:r>
              <a:rPr lang="en-US" sz="1400" dirty="0"/>
              <a:t>arge ff unit for </a:t>
            </a:r>
            <a:r>
              <a:rPr lang="en-US" sz="1400" dirty="0" err="1"/>
              <a:t>WoF</a:t>
            </a:r>
            <a:r>
              <a:rPr lang="en-US" sz="1400" dirty="0"/>
              <a:t> deployment activities</a:t>
            </a:r>
          </a:p>
          <a:p>
            <a:endParaRPr lang="en-GB" sz="1400" dirty="0"/>
          </a:p>
        </p:txBody>
      </p:sp>
      <p:pic>
        <p:nvPicPr>
          <p:cNvPr id="28" name="Picture 27" descr="A white truck with a large body&#10;&#10;Description automatically generated">
            <a:extLst>
              <a:ext uri="{FF2B5EF4-FFF2-40B4-BE49-F238E27FC236}">
                <a16:creationId xmlns:a16="http://schemas.microsoft.com/office/drawing/2014/main" id="{F2B0326C-4032-86AA-FDFD-8A9364E2383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9" t="14941" b="19519"/>
          <a:stretch/>
        </p:blipFill>
        <p:spPr>
          <a:xfrm>
            <a:off x="183486" y="3783753"/>
            <a:ext cx="1164922" cy="76920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3C63ABF-32F9-0006-7AFC-311E80A1A0C9}"/>
              </a:ext>
            </a:extLst>
          </p:cNvPr>
          <p:cNvSpPr txBox="1"/>
          <p:nvPr/>
        </p:nvSpPr>
        <p:spPr>
          <a:xfrm>
            <a:off x="188449" y="4626636"/>
            <a:ext cx="363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IRE TRUCKS        |      STRIKE UNITS</a:t>
            </a:r>
            <a:endParaRPr lang="en-GB" dirty="0"/>
          </a:p>
        </p:txBody>
      </p:sp>
      <p:sp>
        <p:nvSpPr>
          <p:cNvPr id="4096" name="TextBox 4095">
            <a:extLst>
              <a:ext uri="{FF2B5EF4-FFF2-40B4-BE49-F238E27FC236}">
                <a16:creationId xmlns:a16="http://schemas.microsoft.com/office/drawing/2014/main" id="{FFE2A931-FB59-C935-1F3C-8404A3DF0772}"/>
              </a:ext>
            </a:extLst>
          </p:cNvPr>
          <p:cNvSpPr txBox="1"/>
          <p:nvPr/>
        </p:nvSpPr>
        <p:spPr>
          <a:xfrm>
            <a:off x="2100646" y="4906522"/>
            <a:ext cx="19233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Description</a:t>
            </a:r>
            <a:r>
              <a:rPr lang="en-US" sz="1400" dirty="0"/>
              <a:t>: Single cab 2x4 truck , 12 person capacity. 1 500 liter firefighting equipment.</a:t>
            </a:r>
          </a:p>
          <a:p>
            <a:r>
              <a:rPr lang="en-US" sz="1400" b="1" dirty="0"/>
              <a:t>Application: </a:t>
            </a:r>
            <a:r>
              <a:rPr lang="en-US" sz="1400" dirty="0"/>
              <a:t>Medium strike-unit for </a:t>
            </a:r>
            <a:r>
              <a:rPr lang="en-US" sz="1400" dirty="0" err="1"/>
              <a:t>WoF</a:t>
            </a:r>
            <a:r>
              <a:rPr lang="en-US" sz="1400" dirty="0"/>
              <a:t> strike unit deployment  activities</a:t>
            </a:r>
          </a:p>
          <a:p>
            <a:endParaRPr lang="en-GB" sz="1400" dirty="0"/>
          </a:p>
        </p:txBody>
      </p:sp>
      <p:sp>
        <p:nvSpPr>
          <p:cNvPr id="4102" name="Rectangle 4101">
            <a:extLst>
              <a:ext uri="{FF2B5EF4-FFF2-40B4-BE49-F238E27FC236}">
                <a16:creationId xmlns:a16="http://schemas.microsoft.com/office/drawing/2014/main" id="{F8AB19B2-D71C-C4C7-AFB1-66D73D52E302}"/>
              </a:ext>
            </a:extLst>
          </p:cNvPr>
          <p:cNvSpPr/>
          <p:nvPr/>
        </p:nvSpPr>
        <p:spPr>
          <a:xfrm>
            <a:off x="8495339" y="4069812"/>
            <a:ext cx="3295989" cy="1223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FDC2DE-3739-087C-257F-E327F8336BFB}"/>
              </a:ext>
            </a:extLst>
          </p:cNvPr>
          <p:cNvSpPr txBox="1"/>
          <p:nvPr/>
        </p:nvSpPr>
        <p:spPr>
          <a:xfrm>
            <a:off x="8364634" y="4052903"/>
            <a:ext cx="32094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LDVS/BAKKIES:</a:t>
            </a:r>
          </a:p>
          <a:p>
            <a:r>
              <a:rPr lang="en-US" sz="1400" b="1" dirty="0"/>
              <a:t>Description</a:t>
            </a:r>
            <a:r>
              <a:rPr lang="en-US" sz="1400" dirty="0"/>
              <a:t>: Double Cab 4x4, LDV with Cattle rails/canopy with 200 liter bakkie </a:t>
            </a:r>
            <a:r>
              <a:rPr lang="en-US" sz="1400" dirty="0" err="1"/>
              <a:t>sakkie</a:t>
            </a:r>
            <a:r>
              <a:rPr lang="en-US" sz="1400" dirty="0"/>
              <a:t>.</a:t>
            </a:r>
          </a:p>
          <a:p>
            <a:r>
              <a:rPr lang="en-US" sz="1400" b="1" dirty="0"/>
              <a:t>Application: </a:t>
            </a:r>
            <a:r>
              <a:rPr lang="en-US" sz="1400" dirty="0"/>
              <a:t>Movement of provincial management to complete managerial tasks.</a:t>
            </a:r>
          </a:p>
          <a:p>
            <a:endParaRPr lang="en-GB" sz="1400" dirty="0"/>
          </a:p>
        </p:txBody>
      </p:sp>
      <p:sp>
        <p:nvSpPr>
          <p:cNvPr id="4103" name="Oval 4102">
            <a:extLst>
              <a:ext uri="{FF2B5EF4-FFF2-40B4-BE49-F238E27FC236}">
                <a16:creationId xmlns:a16="http://schemas.microsoft.com/office/drawing/2014/main" id="{BFE2315D-D729-483F-DA02-B5E7D90B00A3}"/>
              </a:ext>
            </a:extLst>
          </p:cNvPr>
          <p:cNvSpPr/>
          <p:nvPr/>
        </p:nvSpPr>
        <p:spPr>
          <a:xfrm>
            <a:off x="4104381" y="4631970"/>
            <a:ext cx="910015" cy="866004"/>
          </a:xfrm>
          <a:prstGeom prst="ellipse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4" name="Oval 4103">
            <a:extLst>
              <a:ext uri="{FF2B5EF4-FFF2-40B4-BE49-F238E27FC236}">
                <a16:creationId xmlns:a16="http://schemas.microsoft.com/office/drawing/2014/main" id="{F4B63B0C-4151-3298-C5AB-0BB3510EFFE6}"/>
              </a:ext>
            </a:extLst>
          </p:cNvPr>
          <p:cNvSpPr/>
          <p:nvPr/>
        </p:nvSpPr>
        <p:spPr>
          <a:xfrm>
            <a:off x="5682908" y="1945717"/>
            <a:ext cx="842499" cy="854654"/>
          </a:xfrm>
          <a:prstGeom prst="ellipse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5" name="Oval 4104">
            <a:extLst>
              <a:ext uri="{FF2B5EF4-FFF2-40B4-BE49-F238E27FC236}">
                <a16:creationId xmlns:a16="http://schemas.microsoft.com/office/drawing/2014/main" id="{7E15ED8B-6F8D-2FFB-AE9E-F00D2529A1F3}"/>
              </a:ext>
            </a:extLst>
          </p:cNvPr>
          <p:cNvSpPr/>
          <p:nvPr/>
        </p:nvSpPr>
        <p:spPr>
          <a:xfrm>
            <a:off x="7256883" y="4598066"/>
            <a:ext cx="890553" cy="866004"/>
          </a:xfrm>
          <a:prstGeom prst="ellipse">
            <a:avLst/>
          </a:prstGeom>
          <a:solidFill>
            <a:srgbClr val="5984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A980055-3CAE-AF4A-9A70-A6BF86A8B526}"/>
              </a:ext>
            </a:extLst>
          </p:cNvPr>
          <p:cNvGrpSpPr/>
          <p:nvPr/>
        </p:nvGrpSpPr>
        <p:grpSpPr>
          <a:xfrm>
            <a:off x="10321047" y="3429000"/>
            <a:ext cx="1597853" cy="969417"/>
            <a:chOff x="10321047" y="3429000"/>
            <a:chExt cx="1597853" cy="9694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6340A3D-C917-3BE1-E8F0-F41BCD5D5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8894" t="9918"/>
            <a:stretch/>
          </p:blipFill>
          <p:spPr>
            <a:xfrm>
              <a:off x="10442626" y="3563981"/>
              <a:ext cx="1476274" cy="831764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59EEB6C-F8BC-D3DC-43CB-3BA4882D99A1}"/>
                </a:ext>
              </a:extLst>
            </p:cNvPr>
            <p:cNvSpPr/>
            <p:nvPr/>
          </p:nvSpPr>
          <p:spPr>
            <a:xfrm>
              <a:off x="10321047" y="3429000"/>
              <a:ext cx="710119" cy="1715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345E989-8309-983A-FBE9-893BB0D5ECD2}"/>
                </a:ext>
              </a:extLst>
            </p:cNvPr>
            <p:cNvSpPr/>
            <p:nvPr/>
          </p:nvSpPr>
          <p:spPr>
            <a:xfrm rot="2651976">
              <a:off x="10364363" y="4204107"/>
              <a:ext cx="285758" cy="1943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5863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71700-4CB6-8A38-4719-133E95F0E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78" y="194444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                  of response – PARAMOUNT!</a:t>
            </a:r>
            <a:endParaRPr lang="en-GB" b="1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9A571C-8DDE-642F-AD23-9E2730978927}"/>
              </a:ext>
            </a:extLst>
          </p:cNvPr>
          <p:cNvSpPr/>
          <p:nvPr/>
        </p:nvSpPr>
        <p:spPr>
          <a:xfrm rot="1264819">
            <a:off x="1662426" y="261257"/>
            <a:ext cx="1621950" cy="105435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20F3F-3EC3-7103-9865-22920D0C6704}"/>
              </a:ext>
            </a:extLst>
          </p:cNvPr>
          <p:cNvSpPr txBox="1"/>
          <p:nvPr/>
        </p:nvSpPr>
        <p:spPr>
          <a:xfrm>
            <a:off x="1662426" y="472504"/>
            <a:ext cx="17168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ea typeface="+mj-ea"/>
                <a:cs typeface="+mj-cs"/>
              </a:rPr>
              <a:t>SPEED</a:t>
            </a:r>
            <a:endParaRPr lang="en-GB" sz="44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3632FB-1E2B-A59E-D594-188FD067975C}"/>
              </a:ext>
            </a:extLst>
          </p:cNvPr>
          <p:cNvGrpSpPr/>
          <p:nvPr/>
        </p:nvGrpSpPr>
        <p:grpSpPr>
          <a:xfrm>
            <a:off x="170316" y="1709603"/>
            <a:ext cx="4701052" cy="4946629"/>
            <a:chOff x="617397" y="1761621"/>
            <a:chExt cx="4701052" cy="494662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FA7A7A-09A8-6296-F5D7-EC78DD851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7397" y="1761621"/>
              <a:ext cx="4701052" cy="494662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8A8E5-45BB-55D1-9B40-2B89BB7D8FB3}"/>
                </a:ext>
              </a:extLst>
            </p:cNvPr>
            <p:cNvSpPr txBox="1"/>
            <p:nvPr/>
          </p:nvSpPr>
          <p:spPr>
            <a:xfrm>
              <a:off x="2043405" y="2109806"/>
              <a:ext cx="2388636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ADVANCED TECHNOLOGY</a:t>
              </a:r>
              <a:endParaRPr lang="en-GB" sz="2000" b="1" dirty="0"/>
            </a:p>
            <a:p>
              <a:pPr algn="ctr"/>
              <a:r>
                <a:rPr lang="en-US" sz="2000" i="1" dirty="0"/>
                <a:t>Every second counts!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81CB0E-3D03-EE49-984A-631541AE4B84}"/>
                </a:ext>
              </a:extLst>
            </p:cNvPr>
            <p:cNvSpPr txBox="1"/>
            <p:nvPr/>
          </p:nvSpPr>
          <p:spPr>
            <a:xfrm>
              <a:off x="1461769" y="4096139"/>
              <a:ext cx="3240859" cy="22467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Reduces response times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Dispatch and coordination centers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GPS vehicle tracking systems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Monitor real-time location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Enable rapid deployment</a:t>
              </a:r>
              <a:endParaRPr lang="en-GB" sz="20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187CBB-3897-5F66-02D3-21C022D357EB}"/>
                </a:ext>
              </a:extLst>
            </p:cNvPr>
            <p:cNvSpPr/>
            <p:nvPr/>
          </p:nvSpPr>
          <p:spPr>
            <a:xfrm>
              <a:off x="709127" y="2761861"/>
              <a:ext cx="1408921" cy="133427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5F7882B-359C-2BC8-AE3C-989E40026BF7}"/>
                </a:ext>
              </a:extLst>
            </p:cNvPr>
            <p:cNvSpPr/>
            <p:nvPr/>
          </p:nvSpPr>
          <p:spPr>
            <a:xfrm rot="5400000">
              <a:off x="2061370" y="3205792"/>
              <a:ext cx="458588" cy="446415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0A6D59-E370-6714-9155-2DD73F5FE2A4}"/>
                </a:ext>
              </a:extLst>
            </p:cNvPr>
            <p:cNvSpPr/>
            <p:nvPr/>
          </p:nvSpPr>
          <p:spPr>
            <a:xfrm>
              <a:off x="2290664" y="3376686"/>
              <a:ext cx="2642015" cy="11581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0CFD06-C25F-4DC4-24BA-1DABE90B1BF2}"/>
                </a:ext>
              </a:extLst>
            </p:cNvPr>
            <p:cNvSpPr txBox="1"/>
            <p:nvPr/>
          </p:nvSpPr>
          <p:spPr>
            <a:xfrm>
              <a:off x="1056691" y="3015443"/>
              <a:ext cx="76511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1</a:t>
              </a:r>
              <a:endParaRPr lang="en-GB" sz="50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pic>
        <p:nvPicPr>
          <p:cNvPr id="21" name="Picture 20" descr="A diagram of a gps system&#10;&#10;Description automatically generated">
            <a:extLst>
              <a:ext uri="{FF2B5EF4-FFF2-40B4-BE49-F238E27FC236}">
                <a16:creationId xmlns:a16="http://schemas.microsoft.com/office/drawing/2014/main" id="{D8DD4B28-5EC1-72E6-6579-09BC2DDD8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999" y="1961084"/>
            <a:ext cx="7294685" cy="3499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7426C5-6769-9E1F-6809-FFB91A197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8297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71700-4CB6-8A38-4719-133E95F0E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253" y="182615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                                     is KEY!</a:t>
            </a:r>
            <a:endParaRPr lang="en-GB" b="1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9A571C-8DDE-642F-AD23-9E2730978927}"/>
              </a:ext>
            </a:extLst>
          </p:cNvPr>
          <p:cNvSpPr/>
          <p:nvPr/>
        </p:nvSpPr>
        <p:spPr>
          <a:xfrm rot="1264819">
            <a:off x="4237657" y="224009"/>
            <a:ext cx="1621950" cy="105435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20F3F-3EC3-7103-9865-22920D0C6704}"/>
              </a:ext>
            </a:extLst>
          </p:cNvPr>
          <p:cNvSpPr txBox="1"/>
          <p:nvPr/>
        </p:nvSpPr>
        <p:spPr>
          <a:xfrm>
            <a:off x="4130310" y="431175"/>
            <a:ext cx="1892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ea typeface="+mj-ea"/>
                <a:cs typeface="+mj-cs"/>
              </a:rPr>
              <a:t>SAFETY</a:t>
            </a:r>
            <a:endParaRPr lang="en-GB" sz="44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3632FB-1E2B-A59E-D594-188FD067975C}"/>
              </a:ext>
            </a:extLst>
          </p:cNvPr>
          <p:cNvGrpSpPr/>
          <p:nvPr/>
        </p:nvGrpSpPr>
        <p:grpSpPr>
          <a:xfrm>
            <a:off x="170315" y="1423038"/>
            <a:ext cx="5120141" cy="5542384"/>
            <a:chOff x="617398" y="1920420"/>
            <a:chExt cx="4420084" cy="47878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FA7A7A-09A8-6296-F5D7-EC78DD851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0" r="5977"/>
            <a:stretch/>
          </p:blipFill>
          <p:spPr>
            <a:xfrm>
              <a:off x="617398" y="1920420"/>
              <a:ext cx="4420084" cy="478783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8A8E5-45BB-55D1-9B40-2B89BB7D8FB3}"/>
                </a:ext>
              </a:extLst>
            </p:cNvPr>
            <p:cNvSpPr txBox="1"/>
            <p:nvPr/>
          </p:nvSpPr>
          <p:spPr>
            <a:xfrm>
              <a:off x="2102870" y="2005344"/>
              <a:ext cx="2388636" cy="13234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SAFETY IS A CRITICAL ASPECT</a:t>
              </a:r>
              <a:endParaRPr lang="en-GB" sz="2000" b="1" dirty="0"/>
            </a:p>
            <a:p>
              <a:pPr algn="ctr"/>
              <a:r>
                <a:rPr lang="en-US" sz="2000" i="1" dirty="0"/>
                <a:t>Vehicles equipped with safety features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81CB0E-3D03-EE49-984A-631541AE4B84}"/>
                </a:ext>
              </a:extLst>
            </p:cNvPr>
            <p:cNvSpPr txBox="1"/>
            <p:nvPr/>
          </p:nvSpPr>
          <p:spPr>
            <a:xfrm>
              <a:off x="1461769" y="4096139"/>
              <a:ext cx="324085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0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187CBB-3897-5F66-02D3-21C022D357EB}"/>
                </a:ext>
              </a:extLst>
            </p:cNvPr>
            <p:cNvSpPr/>
            <p:nvPr/>
          </p:nvSpPr>
          <p:spPr>
            <a:xfrm>
              <a:off x="709127" y="2761861"/>
              <a:ext cx="1408921" cy="133427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5F7882B-359C-2BC8-AE3C-989E40026BF7}"/>
                </a:ext>
              </a:extLst>
            </p:cNvPr>
            <p:cNvSpPr/>
            <p:nvPr/>
          </p:nvSpPr>
          <p:spPr>
            <a:xfrm rot="5400000">
              <a:off x="2061370" y="3205792"/>
              <a:ext cx="458588" cy="446415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0A6D59-E370-6714-9155-2DD73F5FE2A4}"/>
                </a:ext>
              </a:extLst>
            </p:cNvPr>
            <p:cNvSpPr/>
            <p:nvPr/>
          </p:nvSpPr>
          <p:spPr>
            <a:xfrm>
              <a:off x="2290664" y="3376686"/>
              <a:ext cx="2642015" cy="11581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0CFD06-C25F-4DC4-24BA-1DABE90B1BF2}"/>
                </a:ext>
              </a:extLst>
            </p:cNvPr>
            <p:cNvSpPr txBox="1"/>
            <p:nvPr/>
          </p:nvSpPr>
          <p:spPr>
            <a:xfrm>
              <a:off x="1056691" y="3015443"/>
              <a:ext cx="765110" cy="784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2</a:t>
              </a:r>
              <a:endParaRPr lang="en-GB" sz="50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5777D4A-1562-0FC1-CB49-3A67CDD05542}"/>
              </a:ext>
            </a:extLst>
          </p:cNvPr>
          <p:cNvSpPr/>
          <p:nvPr/>
        </p:nvSpPr>
        <p:spPr>
          <a:xfrm>
            <a:off x="1320253" y="4007996"/>
            <a:ext cx="3523308" cy="2000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920F4-6974-93BC-A7D6-0062F353234B}"/>
              </a:ext>
            </a:extLst>
          </p:cNvPr>
          <p:cNvSpPr txBox="1"/>
          <p:nvPr/>
        </p:nvSpPr>
        <p:spPr>
          <a:xfrm>
            <a:off x="1171838" y="3745966"/>
            <a:ext cx="40503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irbags | stability control systems | advanced driver assistance systems |  telematics.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nhance convenience |</a:t>
            </a: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 drivers | reduce accidents..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Strict maintenance schedules reduces downtime, minimizes breakdowns.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llocation of resources essential for  effective response.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8" name="Picture 7" descr="A red truck on a road&#10;&#10;Description automatically generated">
            <a:extLst>
              <a:ext uri="{FF2B5EF4-FFF2-40B4-BE49-F238E27FC236}">
                <a16:creationId xmlns:a16="http://schemas.microsoft.com/office/drawing/2014/main" id="{5C5980DE-2839-BAF4-247E-4346F4F977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4"/>
          <a:stretch/>
        </p:blipFill>
        <p:spPr>
          <a:xfrm>
            <a:off x="5263187" y="1432248"/>
            <a:ext cx="6928814" cy="5255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73B80E-4065-A048-A103-DFA4FB6A0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260" y="6110238"/>
            <a:ext cx="1485417" cy="633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250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772</Words>
  <Application>Microsoft Macintosh PowerPoint</Application>
  <PresentationFormat>Widescreen</PresentationFormat>
  <Paragraphs>122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ADLaM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Integrated Fire Management embodies a comprehensive approach to wildfire management:</vt:lpstr>
      <vt:lpstr>PowerPoint Presentation</vt:lpstr>
      <vt:lpstr>PowerPoint Presentation</vt:lpstr>
      <vt:lpstr>PowerPoint Presentation</vt:lpstr>
      <vt:lpstr>PowerPoint Presentation</vt:lpstr>
      <vt:lpstr>                  of response – PARAMOUNT!</vt:lpstr>
      <vt:lpstr>                                     is KEY!</vt:lpstr>
      <vt:lpstr>                      Analyze </vt:lpstr>
      <vt:lpstr>                      Training and  </vt:lpstr>
      <vt:lpstr>In a time when wildfires are increasingly severe and frequent, the role of technology in fleet management is more vital than ever.  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Naranda Leeuwner</dc:creator>
  <cp:lastModifiedBy>Coenie Lamprecht</cp:lastModifiedBy>
  <cp:revision>7</cp:revision>
  <dcterms:created xsi:type="dcterms:W3CDTF">2023-10-25T13:37:57Z</dcterms:created>
  <dcterms:modified xsi:type="dcterms:W3CDTF">2023-11-09T04:34:59Z</dcterms:modified>
</cp:coreProperties>
</file>