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275" r:id="rId2"/>
    <p:sldId id="542" r:id="rId3"/>
    <p:sldId id="543" r:id="rId4"/>
    <p:sldId id="518" r:id="rId5"/>
    <p:sldId id="544" r:id="rId6"/>
    <p:sldId id="520" r:id="rId7"/>
    <p:sldId id="521" r:id="rId8"/>
    <p:sldId id="280" r:id="rId9"/>
    <p:sldId id="522" r:id="rId10"/>
    <p:sldId id="527" r:id="rId11"/>
    <p:sldId id="523" r:id="rId12"/>
    <p:sldId id="529" r:id="rId13"/>
    <p:sldId id="528" r:id="rId14"/>
    <p:sldId id="530" r:id="rId15"/>
    <p:sldId id="531" r:id="rId16"/>
    <p:sldId id="532" r:id="rId17"/>
    <p:sldId id="305" r:id="rId18"/>
    <p:sldId id="311" r:id="rId19"/>
    <p:sldId id="533" r:id="rId20"/>
    <p:sldId id="535" r:id="rId21"/>
    <p:sldId id="536" r:id="rId22"/>
    <p:sldId id="537" r:id="rId23"/>
    <p:sldId id="534" r:id="rId24"/>
    <p:sldId id="324" r:id="rId25"/>
    <p:sldId id="547" r:id="rId26"/>
    <p:sldId id="549" r:id="rId27"/>
    <p:sldId id="445" r:id="rId28"/>
    <p:sldId id="497" r:id="rId29"/>
    <p:sldId id="548" r:id="rId30"/>
    <p:sldId id="368" r:id="rId31"/>
    <p:sldId id="498" r:id="rId32"/>
    <p:sldId id="550" r:id="rId33"/>
    <p:sldId id="369" r:id="rId34"/>
    <p:sldId id="499" r:id="rId35"/>
    <p:sldId id="551" r:id="rId36"/>
    <p:sldId id="371" r:id="rId37"/>
    <p:sldId id="500" r:id="rId38"/>
    <p:sldId id="546" r:id="rId39"/>
    <p:sldId id="539" r:id="rId40"/>
    <p:sldId id="416" r:id="rId41"/>
    <p:sldId id="552" r:id="rId42"/>
    <p:sldId id="538" r:id="rId43"/>
    <p:sldId id="501" r:id="rId44"/>
    <p:sldId id="553" r:id="rId45"/>
    <p:sldId id="456" r:id="rId46"/>
    <p:sldId id="402" r:id="rId47"/>
    <p:sldId id="554" r:id="rId48"/>
    <p:sldId id="555" r:id="rId49"/>
    <p:sldId id="515" r:id="rId50"/>
    <p:sldId id="516" r:id="rId51"/>
    <p:sldId id="545" r:id="rId52"/>
    <p:sldId id="289" r:id="rId5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539"/>
    <a:srgbClr val="1C230F"/>
    <a:srgbClr val="A2716E"/>
    <a:srgbClr val="AE7DBD"/>
    <a:srgbClr val="FBFADE"/>
    <a:srgbClr val="F9FBE5"/>
    <a:srgbClr val="26411B"/>
    <a:srgbClr val="2942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9" autoAdjust="0"/>
    <p:restoredTop sz="86404"/>
  </p:normalViewPr>
  <p:slideViewPr>
    <p:cSldViewPr>
      <p:cViewPr varScale="1">
        <p:scale>
          <a:sx n="95" d="100"/>
          <a:sy n="95" d="100"/>
        </p:scale>
        <p:origin x="936" y="184"/>
      </p:cViewPr>
      <p:guideLst>
        <p:guide orient="horz" pos="2160"/>
        <p:guide pos="2880"/>
      </p:guideLst>
    </p:cSldViewPr>
  </p:slideViewPr>
  <p:outlineViewPr>
    <p:cViewPr>
      <p:scale>
        <a:sx n="33" d="100"/>
        <a:sy n="33" d="100"/>
      </p:scale>
      <p:origin x="0" y="-51736"/>
    </p:cViewPr>
  </p:outlin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5BBE342A-BFB1-4234-8190-40DE9813C0CB}" type="datetimeFigureOut">
              <a:rPr lang="en-ZA" smtClean="0"/>
              <a:t>2020/09/16</a:t>
            </a:fld>
            <a:endParaRPr lang="en-ZA"/>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DEA6545C-E1BD-44AD-A1E0-1847CFFC3533}" type="slidenum">
              <a:rPr lang="en-ZA" smtClean="0"/>
              <a:t>‹#›</a:t>
            </a:fld>
            <a:endParaRPr lang="en-ZA"/>
          </a:p>
        </p:txBody>
      </p:sp>
    </p:spTree>
    <p:extLst>
      <p:ext uri="{BB962C8B-B14F-4D97-AF65-F5344CB8AC3E}">
        <p14:creationId xmlns:p14="http://schemas.microsoft.com/office/powerpoint/2010/main" val="14320056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83C229DB-3BB5-4987-AB23-549CCACEFBF4}" type="datetimeFigureOut">
              <a:rPr lang="en-ZA" smtClean="0"/>
              <a:t>2020/09/15</a:t>
            </a:fld>
            <a:endParaRPr lang="en-ZA"/>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445BF6B4-C7FA-484C-A39C-755269306947}" type="slidenum">
              <a:rPr lang="en-ZA" smtClean="0"/>
              <a:t>‹#›</a:t>
            </a:fld>
            <a:endParaRPr lang="en-ZA"/>
          </a:p>
        </p:txBody>
      </p:sp>
    </p:spTree>
    <p:extLst>
      <p:ext uri="{BB962C8B-B14F-4D97-AF65-F5344CB8AC3E}">
        <p14:creationId xmlns:p14="http://schemas.microsoft.com/office/powerpoint/2010/main" val="3256352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445BF6B4-C7FA-484C-A39C-755269306947}" type="slidenum">
              <a:rPr lang="en-ZA" smtClean="0"/>
              <a:t>2</a:t>
            </a:fld>
            <a:endParaRPr lang="en-ZA" dirty="0"/>
          </a:p>
        </p:txBody>
      </p:sp>
    </p:spTree>
    <p:extLst>
      <p:ext uri="{BB962C8B-B14F-4D97-AF65-F5344CB8AC3E}">
        <p14:creationId xmlns:p14="http://schemas.microsoft.com/office/powerpoint/2010/main" val="3898290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15</a:t>
            </a:fld>
            <a:endParaRPr lang="en-ZA"/>
          </a:p>
        </p:txBody>
      </p:sp>
    </p:spTree>
    <p:extLst>
      <p:ext uri="{BB962C8B-B14F-4D97-AF65-F5344CB8AC3E}">
        <p14:creationId xmlns:p14="http://schemas.microsoft.com/office/powerpoint/2010/main" val="9767547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17</a:t>
            </a:fld>
            <a:endParaRPr lang="en-ZA"/>
          </a:p>
        </p:txBody>
      </p:sp>
    </p:spTree>
    <p:extLst>
      <p:ext uri="{BB962C8B-B14F-4D97-AF65-F5344CB8AC3E}">
        <p14:creationId xmlns:p14="http://schemas.microsoft.com/office/powerpoint/2010/main" val="38987861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18</a:t>
            </a:fld>
            <a:endParaRPr lang="en-ZA"/>
          </a:p>
        </p:txBody>
      </p:sp>
    </p:spTree>
    <p:extLst>
      <p:ext uri="{BB962C8B-B14F-4D97-AF65-F5344CB8AC3E}">
        <p14:creationId xmlns:p14="http://schemas.microsoft.com/office/powerpoint/2010/main" val="26054511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19</a:t>
            </a:fld>
            <a:endParaRPr lang="en-ZA"/>
          </a:p>
        </p:txBody>
      </p:sp>
    </p:spTree>
    <p:extLst>
      <p:ext uri="{BB962C8B-B14F-4D97-AF65-F5344CB8AC3E}">
        <p14:creationId xmlns:p14="http://schemas.microsoft.com/office/powerpoint/2010/main" val="4202712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20</a:t>
            </a:fld>
            <a:endParaRPr lang="en-ZA"/>
          </a:p>
        </p:txBody>
      </p:sp>
    </p:spTree>
    <p:extLst>
      <p:ext uri="{BB962C8B-B14F-4D97-AF65-F5344CB8AC3E}">
        <p14:creationId xmlns:p14="http://schemas.microsoft.com/office/powerpoint/2010/main" val="18469187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21</a:t>
            </a:fld>
            <a:endParaRPr lang="en-ZA"/>
          </a:p>
        </p:txBody>
      </p:sp>
    </p:spTree>
    <p:extLst>
      <p:ext uri="{BB962C8B-B14F-4D97-AF65-F5344CB8AC3E}">
        <p14:creationId xmlns:p14="http://schemas.microsoft.com/office/powerpoint/2010/main" val="30201534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22</a:t>
            </a:fld>
            <a:endParaRPr lang="en-ZA"/>
          </a:p>
        </p:txBody>
      </p:sp>
    </p:spTree>
    <p:extLst>
      <p:ext uri="{BB962C8B-B14F-4D97-AF65-F5344CB8AC3E}">
        <p14:creationId xmlns:p14="http://schemas.microsoft.com/office/powerpoint/2010/main" val="23326251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24</a:t>
            </a:fld>
            <a:endParaRPr lang="en-ZA"/>
          </a:p>
        </p:txBody>
      </p:sp>
    </p:spTree>
    <p:extLst>
      <p:ext uri="{BB962C8B-B14F-4D97-AF65-F5344CB8AC3E}">
        <p14:creationId xmlns:p14="http://schemas.microsoft.com/office/powerpoint/2010/main" val="932567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25</a:t>
            </a:fld>
            <a:endParaRPr lang="en-ZA"/>
          </a:p>
        </p:txBody>
      </p:sp>
    </p:spTree>
    <p:extLst>
      <p:ext uri="{BB962C8B-B14F-4D97-AF65-F5344CB8AC3E}">
        <p14:creationId xmlns:p14="http://schemas.microsoft.com/office/powerpoint/2010/main" val="3135733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26</a:t>
            </a:fld>
            <a:endParaRPr lang="en-ZA"/>
          </a:p>
        </p:txBody>
      </p:sp>
    </p:spTree>
    <p:extLst>
      <p:ext uri="{BB962C8B-B14F-4D97-AF65-F5344CB8AC3E}">
        <p14:creationId xmlns:p14="http://schemas.microsoft.com/office/powerpoint/2010/main" val="2352999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3</a:t>
            </a:fld>
            <a:endParaRPr lang="en-ZA"/>
          </a:p>
        </p:txBody>
      </p:sp>
    </p:spTree>
    <p:extLst>
      <p:ext uri="{BB962C8B-B14F-4D97-AF65-F5344CB8AC3E}">
        <p14:creationId xmlns:p14="http://schemas.microsoft.com/office/powerpoint/2010/main" val="2082409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27</a:t>
            </a:fld>
            <a:endParaRPr lang="en-ZA"/>
          </a:p>
        </p:txBody>
      </p:sp>
    </p:spTree>
    <p:extLst>
      <p:ext uri="{BB962C8B-B14F-4D97-AF65-F5344CB8AC3E}">
        <p14:creationId xmlns:p14="http://schemas.microsoft.com/office/powerpoint/2010/main" val="39299494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28</a:t>
            </a:fld>
            <a:endParaRPr lang="en-ZA"/>
          </a:p>
        </p:txBody>
      </p:sp>
    </p:spTree>
    <p:extLst>
      <p:ext uri="{BB962C8B-B14F-4D97-AF65-F5344CB8AC3E}">
        <p14:creationId xmlns:p14="http://schemas.microsoft.com/office/powerpoint/2010/main" val="7336502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445BF6B4-C7FA-484C-A39C-755269306947}" type="slidenum">
              <a:rPr lang="en-ZA" smtClean="0"/>
              <a:t>29</a:t>
            </a:fld>
            <a:endParaRPr lang="en-ZA"/>
          </a:p>
        </p:txBody>
      </p:sp>
    </p:spTree>
    <p:extLst>
      <p:ext uri="{BB962C8B-B14F-4D97-AF65-F5344CB8AC3E}">
        <p14:creationId xmlns:p14="http://schemas.microsoft.com/office/powerpoint/2010/main" val="38220235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30</a:t>
            </a:fld>
            <a:endParaRPr lang="en-ZA"/>
          </a:p>
        </p:txBody>
      </p:sp>
    </p:spTree>
    <p:extLst>
      <p:ext uri="{BB962C8B-B14F-4D97-AF65-F5344CB8AC3E}">
        <p14:creationId xmlns:p14="http://schemas.microsoft.com/office/powerpoint/2010/main" val="38987861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31</a:t>
            </a:fld>
            <a:endParaRPr lang="en-ZA"/>
          </a:p>
        </p:txBody>
      </p:sp>
    </p:spTree>
    <p:extLst>
      <p:ext uri="{BB962C8B-B14F-4D97-AF65-F5344CB8AC3E}">
        <p14:creationId xmlns:p14="http://schemas.microsoft.com/office/powerpoint/2010/main" val="37150955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445BF6B4-C7FA-484C-A39C-755269306947}" type="slidenum">
              <a:rPr lang="en-ZA" smtClean="0"/>
              <a:t>32</a:t>
            </a:fld>
            <a:endParaRPr lang="en-ZA"/>
          </a:p>
        </p:txBody>
      </p:sp>
    </p:spTree>
    <p:extLst>
      <p:ext uri="{BB962C8B-B14F-4D97-AF65-F5344CB8AC3E}">
        <p14:creationId xmlns:p14="http://schemas.microsoft.com/office/powerpoint/2010/main" val="8969362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33</a:t>
            </a:fld>
            <a:endParaRPr lang="en-ZA"/>
          </a:p>
        </p:txBody>
      </p:sp>
    </p:spTree>
    <p:extLst>
      <p:ext uri="{BB962C8B-B14F-4D97-AF65-F5344CB8AC3E}">
        <p14:creationId xmlns:p14="http://schemas.microsoft.com/office/powerpoint/2010/main" val="38987861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34</a:t>
            </a:fld>
            <a:endParaRPr lang="en-ZA"/>
          </a:p>
        </p:txBody>
      </p:sp>
    </p:spTree>
    <p:extLst>
      <p:ext uri="{BB962C8B-B14F-4D97-AF65-F5344CB8AC3E}">
        <p14:creationId xmlns:p14="http://schemas.microsoft.com/office/powerpoint/2010/main" val="7481780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35</a:t>
            </a:fld>
            <a:endParaRPr lang="en-ZA"/>
          </a:p>
        </p:txBody>
      </p:sp>
    </p:spTree>
    <p:extLst>
      <p:ext uri="{BB962C8B-B14F-4D97-AF65-F5344CB8AC3E}">
        <p14:creationId xmlns:p14="http://schemas.microsoft.com/office/powerpoint/2010/main" val="4620468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36</a:t>
            </a:fld>
            <a:endParaRPr lang="en-ZA"/>
          </a:p>
        </p:txBody>
      </p:sp>
    </p:spTree>
    <p:extLst>
      <p:ext uri="{BB962C8B-B14F-4D97-AF65-F5344CB8AC3E}">
        <p14:creationId xmlns:p14="http://schemas.microsoft.com/office/powerpoint/2010/main" val="38987861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4</a:t>
            </a:fld>
            <a:endParaRPr lang="en-ZA"/>
          </a:p>
        </p:txBody>
      </p:sp>
    </p:spTree>
    <p:extLst>
      <p:ext uri="{BB962C8B-B14F-4D97-AF65-F5344CB8AC3E}">
        <p14:creationId xmlns:p14="http://schemas.microsoft.com/office/powerpoint/2010/main" val="9095974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37</a:t>
            </a:fld>
            <a:endParaRPr lang="en-ZA"/>
          </a:p>
        </p:txBody>
      </p:sp>
    </p:spTree>
    <p:extLst>
      <p:ext uri="{BB962C8B-B14F-4D97-AF65-F5344CB8AC3E}">
        <p14:creationId xmlns:p14="http://schemas.microsoft.com/office/powerpoint/2010/main" val="11025700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38</a:t>
            </a:fld>
            <a:endParaRPr lang="en-ZA"/>
          </a:p>
        </p:txBody>
      </p:sp>
    </p:spTree>
    <p:extLst>
      <p:ext uri="{BB962C8B-B14F-4D97-AF65-F5344CB8AC3E}">
        <p14:creationId xmlns:p14="http://schemas.microsoft.com/office/powerpoint/2010/main" val="29662571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445BF6B4-C7FA-484C-A39C-755269306947}" type="slidenum">
              <a:rPr lang="en-ZA" smtClean="0"/>
              <a:t>39</a:t>
            </a:fld>
            <a:endParaRPr lang="en-ZA"/>
          </a:p>
        </p:txBody>
      </p:sp>
    </p:spTree>
    <p:extLst>
      <p:ext uri="{BB962C8B-B14F-4D97-AF65-F5344CB8AC3E}">
        <p14:creationId xmlns:p14="http://schemas.microsoft.com/office/powerpoint/2010/main" val="25188534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40</a:t>
            </a:fld>
            <a:endParaRPr lang="en-ZA"/>
          </a:p>
        </p:txBody>
      </p:sp>
    </p:spTree>
    <p:extLst>
      <p:ext uri="{BB962C8B-B14F-4D97-AF65-F5344CB8AC3E}">
        <p14:creationId xmlns:p14="http://schemas.microsoft.com/office/powerpoint/2010/main" val="39145050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41</a:t>
            </a:fld>
            <a:endParaRPr lang="en-ZA"/>
          </a:p>
        </p:txBody>
      </p:sp>
    </p:spTree>
    <p:extLst>
      <p:ext uri="{BB962C8B-B14F-4D97-AF65-F5344CB8AC3E}">
        <p14:creationId xmlns:p14="http://schemas.microsoft.com/office/powerpoint/2010/main" val="19075659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42</a:t>
            </a:fld>
            <a:endParaRPr lang="en-ZA"/>
          </a:p>
        </p:txBody>
      </p:sp>
    </p:spTree>
    <p:extLst>
      <p:ext uri="{BB962C8B-B14F-4D97-AF65-F5344CB8AC3E}">
        <p14:creationId xmlns:p14="http://schemas.microsoft.com/office/powerpoint/2010/main" val="869799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43</a:t>
            </a:fld>
            <a:endParaRPr lang="en-ZA"/>
          </a:p>
        </p:txBody>
      </p:sp>
    </p:spTree>
    <p:extLst>
      <p:ext uri="{BB962C8B-B14F-4D97-AF65-F5344CB8AC3E}">
        <p14:creationId xmlns:p14="http://schemas.microsoft.com/office/powerpoint/2010/main" val="36121342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445BF6B4-C7FA-484C-A39C-755269306947}" type="slidenum">
              <a:rPr lang="en-ZA" smtClean="0"/>
              <a:t>44</a:t>
            </a:fld>
            <a:endParaRPr lang="en-ZA"/>
          </a:p>
        </p:txBody>
      </p:sp>
    </p:spTree>
    <p:extLst>
      <p:ext uri="{BB962C8B-B14F-4D97-AF65-F5344CB8AC3E}">
        <p14:creationId xmlns:p14="http://schemas.microsoft.com/office/powerpoint/2010/main" val="24939418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45</a:t>
            </a:fld>
            <a:endParaRPr lang="en-ZA"/>
          </a:p>
        </p:txBody>
      </p:sp>
    </p:spTree>
    <p:extLst>
      <p:ext uri="{BB962C8B-B14F-4D97-AF65-F5344CB8AC3E}">
        <p14:creationId xmlns:p14="http://schemas.microsoft.com/office/powerpoint/2010/main" val="20471340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46</a:t>
            </a:fld>
            <a:endParaRPr lang="en-ZA"/>
          </a:p>
        </p:txBody>
      </p:sp>
    </p:spTree>
    <p:extLst>
      <p:ext uri="{BB962C8B-B14F-4D97-AF65-F5344CB8AC3E}">
        <p14:creationId xmlns:p14="http://schemas.microsoft.com/office/powerpoint/2010/main" val="932567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5</a:t>
            </a:fld>
            <a:endParaRPr lang="en-ZA"/>
          </a:p>
        </p:txBody>
      </p:sp>
    </p:spTree>
    <p:extLst>
      <p:ext uri="{BB962C8B-B14F-4D97-AF65-F5344CB8AC3E}">
        <p14:creationId xmlns:p14="http://schemas.microsoft.com/office/powerpoint/2010/main" val="30549146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5BF6B4-C7FA-484C-A39C-755269306947}" type="slidenum">
              <a:rPr lang="en-ZA" smtClean="0"/>
              <a:t>48</a:t>
            </a:fld>
            <a:endParaRPr lang="en-ZA"/>
          </a:p>
        </p:txBody>
      </p:sp>
    </p:spTree>
    <p:extLst>
      <p:ext uri="{BB962C8B-B14F-4D97-AF65-F5344CB8AC3E}">
        <p14:creationId xmlns:p14="http://schemas.microsoft.com/office/powerpoint/2010/main" val="1166326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6</a:t>
            </a:fld>
            <a:endParaRPr lang="en-ZA"/>
          </a:p>
        </p:txBody>
      </p:sp>
    </p:spTree>
    <p:extLst>
      <p:ext uri="{BB962C8B-B14F-4D97-AF65-F5344CB8AC3E}">
        <p14:creationId xmlns:p14="http://schemas.microsoft.com/office/powerpoint/2010/main" val="1493790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7</a:t>
            </a:fld>
            <a:endParaRPr lang="en-ZA"/>
          </a:p>
        </p:txBody>
      </p:sp>
    </p:spTree>
    <p:extLst>
      <p:ext uri="{BB962C8B-B14F-4D97-AF65-F5344CB8AC3E}">
        <p14:creationId xmlns:p14="http://schemas.microsoft.com/office/powerpoint/2010/main" val="2475771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8</a:t>
            </a:fld>
            <a:endParaRPr lang="en-ZA"/>
          </a:p>
        </p:txBody>
      </p:sp>
    </p:spTree>
    <p:extLst>
      <p:ext uri="{BB962C8B-B14F-4D97-AF65-F5344CB8AC3E}">
        <p14:creationId xmlns:p14="http://schemas.microsoft.com/office/powerpoint/2010/main" val="1573377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13</a:t>
            </a:fld>
            <a:endParaRPr lang="en-ZA"/>
          </a:p>
        </p:txBody>
      </p:sp>
    </p:spTree>
    <p:extLst>
      <p:ext uri="{BB962C8B-B14F-4D97-AF65-F5344CB8AC3E}">
        <p14:creationId xmlns:p14="http://schemas.microsoft.com/office/powerpoint/2010/main" val="1740060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fld id="{445BF6B4-C7FA-484C-A39C-755269306947}" type="slidenum">
              <a:rPr lang="en-ZA" smtClean="0"/>
              <a:t>14</a:t>
            </a:fld>
            <a:endParaRPr lang="en-ZA"/>
          </a:p>
        </p:txBody>
      </p:sp>
    </p:spTree>
    <p:extLst>
      <p:ext uri="{BB962C8B-B14F-4D97-AF65-F5344CB8AC3E}">
        <p14:creationId xmlns:p14="http://schemas.microsoft.com/office/powerpoint/2010/main" val="3309090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6213F6A-31D9-F943-AB9E-226068D39258}" type="datetime1">
              <a:rPr lang="en-ZA" smtClean="0"/>
              <a:t>2020/09/15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95F105-C55E-463C-9581-E080569D0D2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EE1897-5E84-7A46-8586-230792F39BB3}" type="datetime1">
              <a:rPr lang="en-ZA" smtClean="0"/>
              <a:t>2020/09/15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95F105-C55E-463C-9581-E080569D0D2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2F9E248-AB75-A949-B4DE-EA6287F00E9F}" type="datetime1">
              <a:rPr lang="en-ZA" smtClean="0"/>
              <a:t>2020/09/15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95F105-C55E-463C-9581-E080569D0D2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004855-CB23-E24B-AE04-5EECE3F19345}" type="datetime1">
              <a:rPr lang="en-ZA" smtClean="0"/>
              <a:t>2020/09/15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95F105-C55E-463C-9581-E080569D0D2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F9E37B-4DA1-3548-BE69-7746D9E0C067}" type="datetime1">
              <a:rPr lang="en-ZA" smtClean="0"/>
              <a:t>2020/09/15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95F105-C55E-463C-9581-E080569D0D2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367009-141F-3640-9BF9-FBA9476E6168}" type="datetime1">
              <a:rPr lang="en-ZA" smtClean="0"/>
              <a:t>2020/09/15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95F105-C55E-463C-9581-E080569D0D2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B45266-4B17-3143-9584-24E609D2259D}" type="datetime1">
              <a:rPr lang="en-ZA" smtClean="0"/>
              <a:t>2020/09/15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95F105-C55E-463C-9581-E080569D0D2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B566F0-2512-4D49-B67F-D563EA3B357A}" type="datetime1">
              <a:rPr lang="en-ZA" smtClean="0"/>
              <a:t>2020/09/15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95F105-C55E-463C-9581-E080569D0D2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6A5FB-3961-8B4E-9715-CCCA5531C277}" type="datetime1">
              <a:rPr lang="en-ZA" smtClean="0"/>
              <a:t>2020/09/15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95F105-C55E-463C-9581-E080569D0D2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616790-4000-5E4F-B57D-102551C84342}" type="datetime1">
              <a:rPr lang="en-ZA" smtClean="0"/>
              <a:t>2020/09/15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95F105-C55E-463C-9581-E080569D0D2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71995A-2DDC-F142-BB13-9B32C60DC557}" type="datetime1">
              <a:rPr lang="en-ZA" smtClean="0"/>
              <a:t>2020/09/15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95F105-C55E-463C-9581-E080569D0D2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9FCE85-1CE6-7B45-9E65-43D2F16DD4C6}" type="datetime1">
              <a:rPr lang="en-ZA" smtClean="0"/>
              <a:t>2020/09/15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95F105-C55E-463C-9581-E080569D0D2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9C1E2907-165E-4D03-82BF-BDAA9D4C15D9}"/>
              </a:ext>
            </a:extLst>
          </p:cNvPr>
          <p:cNvGrpSpPr/>
          <p:nvPr/>
        </p:nvGrpSpPr>
        <p:grpSpPr>
          <a:xfrm>
            <a:off x="677411" y="114938"/>
            <a:ext cx="9064240" cy="6192688"/>
            <a:chOff x="-20993" y="416481"/>
            <a:chExt cx="9064240" cy="6192688"/>
          </a:xfrm>
        </p:grpSpPr>
        <p:grpSp>
          <p:nvGrpSpPr>
            <p:cNvPr id="20" name="Group 19">
              <a:extLst>
                <a:ext uri="{FF2B5EF4-FFF2-40B4-BE49-F238E27FC236}">
                  <a16:creationId xmlns:a16="http://schemas.microsoft.com/office/drawing/2014/main" id="{2999712B-E8F6-407F-8D5C-BD81B94F8DA5}"/>
                </a:ext>
              </a:extLst>
            </p:cNvPr>
            <p:cNvGrpSpPr/>
            <p:nvPr/>
          </p:nvGrpSpPr>
          <p:grpSpPr>
            <a:xfrm>
              <a:off x="-20993" y="416481"/>
              <a:ext cx="9064240" cy="6192688"/>
              <a:chOff x="-20993" y="416481"/>
              <a:chExt cx="9064240" cy="6192688"/>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010"/>
              <a:stretch/>
            </p:blipFill>
            <p:spPr bwMode="auto">
              <a:xfrm>
                <a:off x="-20993" y="416481"/>
                <a:ext cx="7650486" cy="6192688"/>
              </a:xfrm>
              <a:prstGeom prst="rect">
                <a:avLst/>
              </a:prstGeom>
              <a:solidFill>
                <a:srgbClr val="006539"/>
              </a:solidFill>
              <a:ln>
                <a:noFill/>
              </a:ln>
              <a:effectLst/>
            </p:spPr>
          </p:pic>
          <p:sp>
            <p:nvSpPr>
              <p:cNvPr id="18" name="TextBox 17">
                <a:extLst>
                  <a:ext uri="{FF2B5EF4-FFF2-40B4-BE49-F238E27FC236}">
                    <a16:creationId xmlns:a16="http://schemas.microsoft.com/office/drawing/2014/main" id="{1593885E-B52C-4338-B3A8-72EDDE2DFA32}"/>
                  </a:ext>
                </a:extLst>
              </p:cNvPr>
              <p:cNvSpPr txBox="1"/>
              <p:nvPr/>
            </p:nvSpPr>
            <p:spPr>
              <a:xfrm>
                <a:off x="102510" y="5369490"/>
                <a:ext cx="8940737" cy="369332"/>
              </a:xfrm>
              <a:prstGeom prst="rect">
                <a:avLst/>
              </a:prstGeom>
              <a:noFill/>
            </p:spPr>
            <p:txBody>
              <a:bodyPr wrap="square" rtlCol="0">
                <a:spAutoFit/>
              </a:bodyPr>
              <a:lstStyle/>
              <a:p>
                <a:r>
                  <a:rPr lang="en-ZA" sz="900" b="1" dirty="0">
                    <a:solidFill>
                      <a:schemeClr val="bg1"/>
                    </a:solidFill>
                    <a:latin typeface="Arial" panose="020B0604020202020204" pitchFamily="34" charset="0"/>
                    <a:cs typeface="Arial" panose="020B0604020202020204" pitchFamily="34" charset="0"/>
                  </a:rPr>
                  <a:t>WORKING ON FIRE IS AN EXPANDED PUBLIC WORKS PROGRAMME WHICH RESIDES WITH THE DEPARTMENT OF ENVIRONMENT , FORESTRY AND FISHERIES</a:t>
                </a:r>
              </a:p>
            </p:txBody>
          </p:sp>
        </p:grpSp>
        <p:sp>
          <p:nvSpPr>
            <p:cNvPr id="5" name="Rectangle 4">
              <a:extLst>
                <a:ext uri="{FF2B5EF4-FFF2-40B4-BE49-F238E27FC236}">
                  <a16:creationId xmlns:a16="http://schemas.microsoft.com/office/drawing/2014/main" id="{FAF4B80E-6F05-47F5-88CC-7EAAB253541D}"/>
                </a:ext>
              </a:extLst>
            </p:cNvPr>
            <p:cNvSpPr/>
            <p:nvPr/>
          </p:nvSpPr>
          <p:spPr>
            <a:xfrm>
              <a:off x="70993" y="5376192"/>
              <a:ext cx="2807296" cy="10318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grpSp>
      <p:sp>
        <p:nvSpPr>
          <p:cNvPr id="9" name="Rectangle 7"/>
          <p:cNvSpPr txBox="1">
            <a:spLocks noChangeArrowheads="1"/>
          </p:cNvSpPr>
          <p:nvPr/>
        </p:nvSpPr>
        <p:spPr>
          <a:xfrm>
            <a:off x="141655" y="4196801"/>
            <a:ext cx="8940737" cy="2062102"/>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600" b="1" dirty="0">
              <a:solidFill>
                <a:srgbClr val="003300"/>
              </a:solidFill>
              <a:latin typeface="Gill Sans MT" panose="020B0502020104020203" pitchFamily="34" charset="0"/>
              <a:cs typeface="Arial" pitchFamily="34" charset="0"/>
            </a:endParaRPr>
          </a:p>
        </p:txBody>
      </p:sp>
      <p:cxnSp>
        <p:nvCxnSpPr>
          <p:cNvPr id="13" name="Straight Connector 12"/>
          <p:cNvCxnSpPr/>
          <p:nvPr/>
        </p:nvCxnSpPr>
        <p:spPr>
          <a:xfrm>
            <a:off x="369653" y="5937961"/>
            <a:ext cx="9144000" cy="0"/>
          </a:xfrm>
          <a:prstGeom prst="line">
            <a:avLst/>
          </a:prstGeom>
        </p:spPr>
        <p:style>
          <a:lnRef idx="1">
            <a:schemeClr val="accent3"/>
          </a:lnRef>
          <a:fillRef idx="0">
            <a:schemeClr val="accent3"/>
          </a:fillRef>
          <a:effectRef idx="0">
            <a:schemeClr val="accent3"/>
          </a:effectRef>
          <a:fontRef idx="minor">
            <a:schemeClr val="tx1"/>
          </a:fontRef>
        </p:style>
      </p:cxnSp>
      <p:sp>
        <p:nvSpPr>
          <p:cNvPr id="3" name="TextBox 2"/>
          <p:cNvSpPr txBox="1"/>
          <p:nvPr/>
        </p:nvSpPr>
        <p:spPr>
          <a:xfrm>
            <a:off x="621937" y="4947112"/>
            <a:ext cx="7705960" cy="1938992"/>
          </a:xfrm>
          <a:prstGeom prst="rect">
            <a:avLst/>
          </a:prstGeom>
          <a:noFill/>
        </p:spPr>
        <p:txBody>
          <a:bodyPr wrap="square" rtlCol="0">
            <a:spAutoFit/>
          </a:bodyPr>
          <a:lstStyle/>
          <a:p>
            <a:pPr algn="ctr"/>
            <a:r>
              <a:rPr lang="en-ZA" sz="3200" b="1" cap="small" dirty="0">
                <a:solidFill>
                  <a:srgbClr val="26411B"/>
                </a:solidFill>
                <a:latin typeface="Arial" panose="020B0604020202020204" pitchFamily="34" charset="0"/>
                <a:cs typeface="Arial" panose="020B0604020202020204" pitchFamily="34" charset="0"/>
              </a:rPr>
              <a:t>Comparative Analysis: Findings of WOF and HSRC-DEFF Impact Studies</a:t>
            </a:r>
          </a:p>
          <a:p>
            <a:pPr algn="ctr"/>
            <a:r>
              <a:rPr lang="en-ZA" sz="2400" b="1" cap="small" dirty="0">
                <a:solidFill>
                  <a:srgbClr val="26411B"/>
                </a:solidFill>
                <a:latin typeface="Arial" panose="020B0604020202020204" pitchFamily="34" charset="0"/>
                <a:cs typeface="Arial" panose="020B0604020202020204" pitchFamily="34" charset="0"/>
              </a:rPr>
              <a:t>June 2020</a:t>
            </a:r>
          </a:p>
          <a:p>
            <a:pPr algn="ctr"/>
            <a:endParaRPr lang="en-ZA" sz="3200" b="1" cap="small" dirty="0">
              <a:solidFill>
                <a:srgbClr val="26411B"/>
              </a:solidFill>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70DEE61C-DD87-BD44-BE6F-D39EEEB09692}"/>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1</a:t>
            </a:fld>
            <a:endParaRPr lang="en-US" sz="1400" b="1" dirty="0">
              <a:solidFill>
                <a:schemeClr val="tx1"/>
              </a:solidFill>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F52371E8-9323-2347-9E98-8AC5365E55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4074042"/>
            <a:ext cx="2683351" cy="775620"/>
          </a:xfrm>
          <a:prstGeom prst="rect">
            <a:avLst/>
          </a:prstGeom>
        </p:spPr>
      </p:pic>
      <p:pic>
        <p:nvPicPr>
          <p:cNvPr id="15" name="Picture 14">
            <a:extLst>
              <a:ext uri="{FF2B5EF4-FFF2-40B4-BE49-F238E27FC236}">
                <a16:creationId xmlns:a16="http://schemas.microsoft.com/office/drawing/2014/main" id="{6328D63F-8E4F-2146-BD6B-D874766491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7944" y="4173570"/>
            <a:ext cx="504056" cy="828569"/>
          </a:xfrm>
          <a:prstGeom prst="rect">
            <a:avLst/>
          </a:prstGeom>
        </p:spPr>
      </p:pic>
      <p:pic>
        <p:nvPicPr>
          <p:cNvPr id="16" name="Picture 2">
            <a:extLst>
              <a:ext uri="{FF2B5EF4-FFF2-40B4-BE49-F238E27FC236}">
                <a16:creationId xmlns:a16="http://schemas.microsoft.com/office/drawing/2014/main" id="{0EB4213E-178C-6544-8BC2-358B71CFC97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531" t="20866" r="17211" b="23306"/>
          <a:stretch/>
        </p:blipFill>
        <p:spPr bwMode="auto">
          <a:xfrm>
            <a:off x="5926780" y="4055645"/>
            <a:ext cx="2448272" cy="722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8170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93F3F-9C74-1240-B485-432FA9296B8B}"/>
              </a:ext>
            </a:extLst>
          </p:cNvPr>
          <p:cNvSpPr>
            <a:spLocks noGrp="1"/>
          </p:cNvSpPr>
          <p:nvPr>
            <p:ph type="title"/>
          </p:nvPr>
        </p:nvSpPr>
        <p:spPr>
          <a:xfrm>
            <a:off x="444405" y="112968"/>
            <a:ext cx="8229600" cy="709581"/>
          </a:xfrm>
          <a:solidFill>
            <a:schemeClr val="accent3">
              <a:lumMod val="20000"/>
              <a:lumOff val="80000"/>
            </a:schemeClr>
          </a:solidFill>
        </p:spPr>
        <p:txBody>
          <a:bodyPr>
            <a:normAutofit/>
          </a:bodyPr>
          <a:lstStyle/>
          <a:p>
            <a:r>
              <a:rPr lang="en-US" sz="3600" b="1" cap="small">
                <a:latin typeface="Arial" panose="020B0604020202020204" pitchFamily="34" charset="0"/>
                <a:cs typeface="Arial" panose="020B0604020202020204" pitchFamily="34" charset="0"/>
              </a:rPr>
              <a:t>HSRC-DEFF Study Design</a:t>
            </a:r>
            <a:endParaRPr lang="en-US" sz="3600"/>
          </a:p>
        </p:txBody>
      </p:sp>
      <p:sp>
        <p:nvSpPr>
          <p:cNvPr id="3" name="Content Placeholder 2">
            <a:extLst>
              <a:ext uri="{FF2B5EF4-FFF2-40B4-BE49-F238E27FC236}">
                <a16:creationId xmlns:a16="http://schemas.microsoft.com/office/drawing/2014/main" id="{07CE3E54-1B52-3C46-A131-AA69074455AE}"/>
              </a:ext>
            </a:extLst>
          </p:cNvPr>
          <p:cNvSpPr>
            <a:spLocks noGrp="1"/>
          </p:cNvSpPr>
          <p:nvPr>
            <p:ph idx="1"/>
          </p:nvPr>
        </p:nvSpPr>
        <p:spPr>
          <a:xfrm>
            <a:off x="457200" y="822550"/>
            <a:ext cx="8229600" cy="5303614"/>
          </a:xfrm>
        </p:spPr>
        <p:txBody>
          <a:bodyPr>
            <a:normAutofit/>
          </a:bodyPr>
          <a:lstStyle/>
          <a:p>
            <a:pPr algn="just">
              <a:spcBef>
                <a:spcPts val="0"/>
              </a:spcBef>
            </a:pPr>
            <a:r>
              <a:rPr lang="en-GB" sz="2000" dirty="0">
                <a:latin typeface="Arial" panose="020B0604020202020204" pitchFamily="34" charset="0"/>
                <a:cs typeface="Arial" panose="020B0604020202020204" pitchFamily="34" charset="0"/>
              </a:rPr>
              <a:t>Informed by a theory-based approach, namely an explicit Theory of Change logic, which:</a:t>
            </a:r>
          </a:p>
          <a:p>
            <a:pPr algn="just">
              <a:spcBef>
                <a:spcPts val="0"/>
              </a:spcBef>
            </a:pPr>
            <a:endParaRPr lang="en-ZA" sz="2000" dirty="0">
              <a:latin typeface="Arial" panose="020B0604020202020204" pitchFamily="34" charset="0"/>
              <a:cs typeface="Arial" panose="020B0604020202020204" pitchFamily="34" charset="0"/>
            </a:endParaRPr>
          </a:p>
          <a:p>
            <a:pPr marL="763588" lvl="1" indent="-431800" algn="just">
              <a:spcBef>
                <a:spcPts val="0"/>
              </a:spcBef>
              <a:buFont typeface="Courier New" panose="02070309020205020404" pitchFamily="49" charset="0"/>
              <a:buChar char="o"/>
            </a:pPr>
            <a:r>
              <a:rPr lang="en-ZA" sz="1800" dirty="0">
                <a:latin typeface="Arial" panose="020B0604020202020204" pitchFamily="34" charset="0"/>
                <a:cs typeface="Arial" panose="020B0604020202020204" pitchFamily="34" charset="0"/>
              </a:rPr>
              <a:t>Spells out the pathways through which change is envisaged;</a:t>
            </a:r>
          </a:p>
          <a:p>
            <a:pPr marL="763588" lvl="1" indent="-431800" algn="just">
              <a:spcBef>
                <a:spcPts val="0"/>
              </a:spcBef>
              <a:buFont typeface="Courier New" panose="02070309020205020404" pitchFamily="49" charset="0"/>
              <a:buChar char="o"/>
            </a:pPr>
            <a:r>
              <a:rPr lang="en-ZA" sz="1800" dirty="0">
                <a:latin typeface="Arial" panose="020B0604020202020204" pitchFamily="34" charset="0"/>
                <a:cs typeface="Arial" panose="020B0604020202020204" pitchFamily="34" charset="0"/>
              </a:rPr>
              <a:t>Clearly specifies the units of analysis and the levels at which impact will be assessed; and</a:t>
            </a:r>
          </a:p>
          <a:p>
            <a:pPr marL="763588" lvl="1" indent="-431800" algn="just">
              <a:spcBef>
                <a:spcPts val="0"/>
              </a:spcBef>
              <a:buFont typeface="Courier New" panose="02070309020205020404" pitchFamily="49" charset="0"/>
              <a:buChar char="o"/>
            </a:pPr>
            <a:r>
              <a:rPr lang="en-ZA" sz="1800" dirty="0">
                <a:latin typeface="Arial" panose="020B0604020202020204" pitchFamily="34" charset="0"/>
                <a:cs typeface="Arial" panose="020B0604020202020204" pitchFamily="34" charset="0"/>
              </a:rPr>
              <a:t>Outline the types of impact that are to be assessed.</a:t>
            </a:r>
            <a:endParaRPr lang="en-GB" sz="1800" dirty="0">
              <a:latin typeface="Arial" panose="020B0604020202020204" pitchFamily="34" charset="0"/>
              <a:cs typeface="Arial" panose="020B0604020202020204" pitchFamily="34" charset="0"/>
            </a:endParaRPr>
          </a:p>
          <a:p>
            <a:pPr lvl="1" indent="-385763" algn="just">
              <a:spcBef>
                <a:spcPts val="0"/>
              </a:spcBef>
              <a:buFont typeface="Courier New" panose="02070309020205020404" pitchFamily="49" charset="0"/>
              <a:buChar char="o"/>
            </a:pPr>
            <a:r>
              <a:rPr lang="en-GB" sz="1800" dirty="0">
                <a:latin typeface="Arial" panose="020B0604020202020204" pitchFamily="34" charset="0"/>
                <a:cs typeface="Arial" panose="020B0604020202020204" pitchFamily="34" charset="0"/>
              </a:rPr>
              <a:t>A tool for developing solutions to complex social problems</a:t>
            </a:r>
          </a:p>
          <a:p>
            <a:pPr lvl="1" indent="-385763" algn="just">
              <a:spcBef>
                <a:spcPts val="0"/>
              </a:spcBef>
              <a:buFont typeface="Courier New" panose="02070309020205020404" pitchFamily="49" charset="0"/>
              <a:buChar char="o"/>
            </a:pPr>
            <a:r>
              <a:rPr lang="en-GB" sz="1800" dirty="0">
                <a:latin typeface="Arial" panose="020B0604020202020204" pitchFamily="34" charset="0"/>
                <a:cs typeface="Arial" panose="020B0604020202020204" pitchFamily="34" charset="0"/>
              </a:rPr>
              <a:t>Outlines what should happen if the theory supporting an intervention is correct. </a:t>
            </a:r>
          </a:p>
          <a:p>
            <a:pPr lvl="1" indent="-385763" algn="just">
              <a:spcBef>
                <a:spcPts val="0"/>
              </a:spcBef>
              <a:buFont typeface="Courier New" panose="02070309020205020404" pitchFamily="49" charset="0"/>
              <a:buChar char="o"/>
            </a:pPr>
            <a:r>
              <a:rPr lang="en-GB" sz="1800" dirty="0">
                <a:latin typeface="Arial" panose="020B0604020202020204" pitchFamily="34" charset="0"/>
                <a:cs typeface="Arial" panose="020B0604020202020204" pitchFamily="34" charset="0"/>
              </a:rPr>
              <a:t>Questions the assumptions about causality underlying the relationships between outputs, outcomes and impact. In the assumptions present the mechanisms of change. (Independent Science and Partnership Council, 2012). </a:t>
            </a:r>
          </a:p>
          <a:p>
            <a:pPr lvl="1" indent="-385763" algn="just">
              <a:spcBef>
                <a:spcPts val="0"/>
              </a:spcBef>
              <a:buFont typeface="Courier New" panose="02070309020205020404" pitchFamily="49" charset="0"/>
              <a:buChar char="o"/>
            </a:pPr>
            <a:endParaRPr lang="en-GB" sz="1600" dirty="0">
              <a:latin typeface="Arial" panose="020B0604020202020204" pitchFamily="34" charset="0"/>
              <a:cs typeface="Arial" panose="020B0604020202020204" pitchFamily="34" charset="0"/>
            </a:endParaRPr>
          </a:p>
          <a:p>
            <a:pPr algn="just">
              <a:spcBef>
                <a:spcPts val="0"/>
              </a:spcBef>
            </a:pPr>
            <a:r>
              <a:rPr lang="en-GB" sz="2000" dirty="0">
                <a:latin typeface="Arial" panose="020B0604020202020204" pitchFamily="34" charset="0"/>
                <a:cs typeface="Arial" panose="020B0604020202020204" pitchFamily="34" charset="0"/>
              </a:rPr>
              <a:t>The Theory of Change for both the programme and sub-programmes were analysed, found to have serious limitations and were thus reconstructed.</a:t>
            </a:r>
            <a:endParaRPr lang="en-ZA" sz="2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6F7A16F-81DF-C347-B0AB-DED2E780E523}"/>
              </a:ext>
            </a:extLst>
          </p:cNvPr>
          <p:cNvSpPr>
            <a:spLocks noGrp="1"/>
          </p:cNvSpPr>
          <p:nvPr>
            <p:ph type="sldNum" sz="quarter" idx="12"/>
          </p:nvPr>
        </p:nvSpPr>
        <p:spPr/>
        <p:txBody>
          <a:bodyPr/>
          <a:lstStyle/>
          <a:p>
            <a:fld id="{3E95F105-C55E-463C-9581-E080569D0D2E}" type="slidenum">
              <a:rPr lang="en-US" b="1" smtClean="0">
                <a:solidFill>
                  <a:schemeClr val="tx1"/>
                </a:solidFill>
                <a:latin typeface="Arial" panose="020B0604020202020204" pitchFamily="34" charset="0"/>
                <a:cs typeface="Arial" panose="020B0604020202020204" pitchFamily="34" charset="0"/>
              </a:rPr>
              <a:pPr/>
              <a:t>10</a:t>
            </a:fld>
            <a:endParaRPr lang="en-US" b="1">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89E32E85-3417-0F49-8ECD-23DAD17D26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6126162"/>
            <a:ext cx="2683351" cy="666121"/>
          </a:xfrm>
          <a:prstGeom prst="rect">
            <a:avLst/>
          </a:prstGeom>
        </p:spPr>
      </p:pic>
      <p:pic>
        <p:nvPicPr>
          <p:cNvPr id="6" name="Picture 5">
            <a:extLst>
              <a:ext uri="{FF2B5EF4-FFF2-40B4-BE49-F238E27FC236}">
                <a16:creationId xmlns:a16="http://schemas.microsoft.com/office/drawing/2014/main" id="{2F14C591-E931-8846-A5A5-3EE82A9462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237312"/>
            <a:ext cx="504056" cy="507838"/>
          </a:xfrm>
          <a:prstGeom prst="rect">
            <a:avLst/>
          </a:prstGeom>
        </p:spPr>
      </p:pic>
      <p:pic>
        <p:nvPicPr>
          <p:cNvPr id="7" name="Picture 2">
            <a:extLst>
              <a:ext uri="{FF2B5EF4-FFF2-40B4-BE49-F238E27FC236}">
                <a16:creationId xmlns:a16="http://schemas.microsoft.com/office/drawing/2014/main" id="{2862987F-4E04-724A-9173-04087266F23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5887446"/>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0221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C5FE0-A901-C641-BF74-07FDB6651888}"/>
              </a:ext>
            </a:extLst>
          </p:cNvPr>
          <p:cNvSpPr>
            <a:spLocks noGrp="1"/>
          </p:cNvSpPr>
          <p:nvPr>
            <p:ph type="title"/>
          </p:nvPr>
        </p:nvSpPr>
        <p:spPr>
          <a:xfrm>
            <a:off x="457200" y="136525"/>
            <a:ext cx="8229600" cy="850106"/>
          </a:xfrm>
          <a:solidFill>
            <a:schemeClr val="accent3">
              <a:lumMod val="20000"/>
              <a:lumOff val="80000"/>
            </a:schemeClr>
          </a:solidFill>
        </p:spPr>
        <p:txBody>
          <a:bodyPr>
            <a:normAutofit/>
          </a:bodyPr>
          <a:lstStyle/>
          <a:p>
            <a:r>
              <a:rPr lang="en-US" sz="3600" b="1">
                <a:latin typeface="Arial" panose="020B0604020202020204" pitchFamily="34" charset="0"/>
                <a:cs typeface="Arial" panose="020B0604020202020204" pitchFamily="34" charset="0"/>
              </a:rPr>
              <a:t>HSRC-DEFF: </a:t>
            </a:r>
            <a:r>
              <a:rPr lang="en-US" sz="3600" b="1" cap="small">
                <a:latin typeface="Arial" panose="020B0604020202020204" pitchFamily="34" charset="0"/>
                <a:cs typeface="Arial" panose="020B0604020202020204" pitchFamily="34" charset="0"/>
              </a:rPr>
              <a:t>Research Questions</a:t>
            </a:r>
          </a:p>
        </p:txBody>
      </p:sp>
      <p:sp>
        <p:nvSpPr>
          <p:cNvPr id="3" name="Content Placeholder 2">
            <a:extLst>
              <a:ext uri="{FF2B5EF4-FFF2-40B4-BE49-F238E27FC236}">
                <a16:creationId xmlns:a16="http://schemas.microsoft.com/office/drawing/2014/main" id="{721DCF18-E959-F546-9788-27CFF7571993}"/>
              </a:ext>
            </a:extLst>
          </p:cNvPr>
          <p:cNvSpPr>
            <a:spLocks noGrp="1"/>
          </p:cNvSpPr>
          <p:nvPr>
            <p:ph idx="1"/>
          </p:nvPr>
        </p:nvSpPr>
        <p:spPr>
          <a:xfrm>
            <a:off x="457200" y="1124744"/>
            <a:ext cx="8229600" cy="5001419"/>
          </a:xfrm>
        </p:spPr>
        <p:txBody>
          <a:bodyPr>
            <a:normAutofit fontScale="62500" lnSpcReduction="20000"/>
          </a:bodyPr>
          <a:lstStyle/>
          <a:p>
            <a:pPr lvl="0"/>
            <a:r>
              <a:rPr lang="en-ZA" dirty="0">
                <a:latin typeface="Arial" panose="020B0604020202020204" pitchFamily="34" charset="0"/>
                <a:cs typeface="Arial" panose="020B0604020202020204" pitchFamily="34" charset="0"/>
              </a:rPr>
              <a:t>What is the</a:t>
            </a:r>
            <a:r>
              <a:rPr lang="en-ZA" b="1" dirty="0">
                <a:latin typeface="Arial" panose="020B0604020202020204" pitchFamily="34" charset="0"/>
                <a:cs typeface="Arial" panose="020B0604020202020204" pitchFamily="34" charset="0"/>
              </a:rPr>
              <a:t> impact</a:t>
            </a:r>
            <a:r>
              <a:rPr lang="en-ZA" dirty="0">
                <a:latin typeface="Arial" panose="020B0604020202020204" pitchFamily="34" charset="0"/>
                <a:cs typeface="Arial" panose="020B0604020202020204" pitchFamily="34" charset="0"/>
              </a:rPr>
              <a:t> of the sub-programmes on the </a:t>
            </a:r>
            <a:r>
              <a:rPr lang="en-ZA" b="1" dirty="0">
                <a:latin typeface="Arial" panose="020B0604020202020204" pitchFamily="34" charset="0"/>
                <a:cs typeface="Arial" panose="020B0604020202020204" pitchFamily="34" charset="0"/>
              </a:rPr>
              <a:t>environment</a:t>
            </a:r>
            <a:r>
              <a:rPr lang="en-ZA" dirty="0">
                <a:latin typeface="Arial" panose="020B0604020202020204" pitchFamily="34" charset="0"/>
                <a:cs typeface="Arial" panose="020B0604020202020204" pitchFamily="34" charset="0"/>
              </a:rPr>
              <a:t>?</a:t>
            </a:r>
          </a:p>
          <a:p>
            <a:pPr lvl="0"/>
            <a:endParaRPr lang="en-ZA" dirty="0">
              <a:latin typeface="Arial" panose="020B0604020202020204" pitchFamily="34" charset="0"/>
              <a:cs typeface="Arial" panose="020B0604020202020204" pitchFamily="34" charset="0"/>
            </a:endParaRPr>
          </a:p>
          <a:p>
            <a:pPr lvl="0"/>
            <a:r>
              <a:rPr lang="en-ZA" dirty="0">
                <a:highlight>
                  <a:srgbClr val="FFFF00"/>
                </a:highlight>
                <a:latin typeface="Arial" panose="020B0604020202020204" pitchFamily="34" charset="0"/>
                <a:cs typeface="Arial" panose="020B0604020202020204" pitchFamily="34" charset="0"/>
              </a:rPr>
              <a:t>What is the </a:t>
            </a:r>
            <a:r>
              <a:rPr lang="en-ZA" b="1" dirty="0">
                <a:highlight>
                  <a:srgbClr val="FFFF00"/>
                </a:highlight>
                <a:latin typeface="Arial" panose="020B0604020202020204" pitchFamily="34" charset="0"/>
                <a:cs typeface="Arial" panose="020B0604020202020204" pitchFamily="34" charset="0"/>
              </a:rPr>
              <a:t>impact</a:t>
            </a:r>
            <a:r>
              <a:rPr lang="en-ZA" dirty="0">
                <a:highlight>
                  <a:srgbClr val="FFFF00"/>
                </a:highlight>
                <a:latin typeface="Arial" panose="020B0604020202020204" pitchFamily="34" charset="0"/>
                <a:cs typeface="Arial" panose="020B0604020202020204" pitchFamily="34" charset="0"/>
              </a:rPr>
              <a:t> of the sub-programmes on the </a:t>
            </a:r>
            <a:r>
              <a:rPr lang="en-ZA" b="1" dirty="0">
                <a:highlight>
                  <a:srgbClr val="FFFF00"/>
                </a:highlight>
                <a:latin typeface="Arial" panose="020B0604020202020204" pitchFamily="34" charset="0"/>
                <a:cs typeface="Arial" panose="020B0604020202020204" pitchFamily="34" charset="0"/>
              </a:rPr>
              <a:t>socio-economic status of the participants</a:t>
            </a:r>
            <a:r>
              <a:rPr lang="en-ZA" dirty="0">
                <a:latin typeface="Arial" panose="020B0604020202020204" pitchFamily="34" charset="0"/>
                <a:cs typeface="Arial" panose="020B0604020202020204" pitchFamily="34" charset="0"/>
              </a:rPr>
              <a:t>?</a:t>
            </a:r>
          </a:p>
          <a:p>
            <a:pPr lvl="0"/>
            <a:endParaRPr lang="en-ZA" dirty="0">
              <a:latin typeface="Arial" panose="020B0604020202020204" pitchFamily="34" charset="0"/>
              <a:cs typeface="Arial" panose="020B0604020202020204" pitchFamily="34" charset="0"/>
            </a:endParaRPr>
          </a:p>
          <a:p>
            <a:pPr lvl="0"/>
            <a:r>
              <a:rPr lang="en-ZA" dirty="0">
                <a:latin typeface="Arial" panose="020B0604020202020204" pitchFamily="34" charset="0"/>
                <a:cs typeface="Arial" panose="020B0604020202020204" pitchFamily="34" charset="0"/>
              </a:rPr>
              <a:t>What and how are the factors of the sub-programmes </a:t>
            </a:r>
            <a:r>
              <a:rPr lang="en-ZA" b="1" dirty="0">
                <a:latin typeface="Arial" panose="020B0604020202020204" pitchFamily="34" charset="0"/>
                <a:cs typeface="Arial" panose="020B0604020202020204" pitchFamily="34" charset="0"/>
              </a:rPr>
              <a:t>contributing to a healthy and protected environment?</a:t>
            </a:r>
          </a:p>
          <a:p>
            <a:pPr lvl="0"/>
            <a:endParaRPr lang="en-ZA" dirty="0">
              <a:latin typeface="Arial" panose="020B0604020202020204" pitchFamily="34" charset="0"/>
              <a:cs typeface="Arial" panose="020B0604020202020204" pitchFamily="34" charset="0"/>
            </a:endParaRPr>
          </a:p>
          <a:p>
            <a:pPr lvl="0"/>
            <a:r>
              <a:rPr lang="en-ZA" dirty="0">
                <a:latin typeface="Arial" panose="020B0604020202020204" pitchFamily="34" charset="0"/>
                <a:cs typeface="Arial" panose="020B0604020202020204" pitchFamily="34" charset="0"/>
              </a:rPr>
              <a:t>To what extent are the </a:t>
            </a:r>
            <a:r>
              <a:rPr lang="en-ZA" b="1" dirty="0">
                <a:latin typeface="Arial" panose="020B0604020202020204" pitchFamily="34" charset="0"/>
                <a:cs typeface="Arial" panose="020B0604020202020204" pitchFamily="34" charset="0"/>
              </a:rPr>
              <a:t>objectives</a:t>
            </a:r>
            <a:r>
              <a:rPr lang="en-ZA" dirty="0">
                <a:latin typeface="Arial" panose="020B0604020202020204" pitchFamily="34" charset="0"/>
                <a:cs typeface="Arial" panose="020B0604020202020204" pitchFamily="34" charset="0"/>
              </a:rPr>
              <a:t> of the EPIP and NRM sub-programmes being </a:t>
            </a:r>
            <a:r>
              <a:rPr lang="en-ZA" b="1" dirty="0">
                <a:latin typeface="Arial" panose="020B0604020202020204" pitchFamily="34" charset="0"/>
                <a:cs typeface="Arial" panose="020B0604020202020204" pitchFamily="34" charset="0"/>
              </a:rPr>
              <a:t>achieved</a:t>
            </a:r>
            <a:r>
              <a:rPr lang="en-ZA" dirty="0">
                <a:latin typeface="Arial" panose="020B0604020202020204" pitchFamily="34" charset="0"/>
                <a:cs typeface="Arial" panose="020B0604020202020204" pitchFamily="34" charset="0"/>
              </a:rPr>
              <a:t>? </a:t>
            </a:r>
          </a:p>
          <a:p>
            <a:pPr lvl="0"/>
            <a:endParaRPr lang="en-ZA" dirty="0">
              <a:latin typeface="Arial" panose="020B0604020202020204" pitchFamily="34" charset="0"/>
              <a:cs typeface="Arial" panose="020B0604020202020204" pitchFamily="34" charset="0"/>
            </a:endParaRPr>
          </a:p>
          <a:p>
            <a:pPr lvl="0"/>
            <a:r>
              <a:rPr lang="en-ZA" dirty="0">
                <a:latin typeface="Arial" panose="020B0604020202020204" pitchFamily="34" charset="0"/>
                <a:cs typeface="Arial" panose="020B0604020202020204" pitchFamily="34" charset="0"/>
              </a:rPr>
              <a:t>What is the </a:t>
            </a:r>
            <a:r>
              <a:rPr lang="en-ZA" b="1" dirty="0">
                <a:latin typeface="Arial" panose="020B0604020202020204" pitchFamily="34" charset="0"/>
                <a:cs typeface="Arial" panose="020B0604020202020204" pitchFamily="34" charset="0"/>
              </a:rPr>
              <a:t>return on investment</a:t>
            </a:r>
            <a:r>
              <a:rPr lang="en-ZA" dirty="0">
                <a:latin typeface="Arial" panose="020B0604020202020204" pitchFamily="34" charset="0"/>
                <a:cs typeface="Arial" panose="020B0604020202020204" pitchFamily="34" charset="0"/>
              </a:rPr>
              <a:t> (value for money) of the sub-programmes to the department? </a:t>
            </a:r>
          </a:p>
          <a:p>
            <a:pPr lvl="0"/>
            <a:endParaRPr lang="en-ZA" dirty="0">
              <a:latin typeface="Arial" panose="020B0604020202020204" pitchFamily="34" charset="0"/>
              <a:cs typeface="Arial" panose="020B0604020202020204" pitchFamily="34" charset="0"/>
            </a:endParaRPr>
          </a:p>
          <a:p>
            <a:pPr lvl="0"/>
            <a:r>
              <a:rPr lang="en-ZA" dirty="0">
                <a:latin typeface="Arial" panose="020B0604020202020204" pitchFamily="34" charset="0"/>
                <a:cs typeface="Arial" panose="020B0604020202020204" pitchFamily="34" charset="0"/>
              </a:rPr>
              <a:t>What is the </a:t>
            </a:r>
            <a:r>
              <a:rPr lang="en-ZA" b="1" dirty="0">
                <a:latin typeface="Arial" panose="020B0604020202020204" pitchFamily="34" charset="0"/>
                <a:cs typeface="Arial" panose="020B0604020202020204" pitchFamily="34" charset="0"/>
              </a:rPr>
              <a:t>impact</a:t>
            </a:r>
            <a:r>
              <a:rPr lang="en-ZA" dirty="0">
                <a:latin typeface="Arial" panose="020B0604020202020204" pitchFamily="34" charset="0"/>
                <a:cs typeface="Arial" panose="020B0604020202020204" pitchFamily="34" charset="0"/>
              </a:rPr>
              <a:t> of the environmental programmes on the </a:t>
            </a:r>
            <a:r>
              <a:rPr lang="en-ZA" b="1" dirty="0">
                <a:latin typeface="Arial" panose="020B0604020202020204" pitchFamily="34" charset="0"/>
                <a:cs typeface="Arial" panose="020B0604020202020204" pitchFamily="34" charset="0"/>
              </a:rPr>
              <a:t>socio-economic status of the country?</a:t>
            </a:r>
            <a:endParaRPr lang="en-ZA" dirty="0">
              <a:latin typeface="Arial" panose="020B060402020202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04FBB6D7-2C4A-1B47-B5CD-2CD40E18F3C3}"/>
              </a:ext>
            </a:extLst>
          </p:cNvPr>
          <p:cNvSpPr>
            <a:spLocks noGrp="1"/>
          </p:cNvSpPr>
          <p:nvPr>
            <p:ph type="sldNum" sz="quarter" idx="12"/>
          </p:nvPr>
        </p:nvSpPr>
        <p:spPr>
          <a:xfrm>
            <a:off x="7777336" y="6381328"/>
            <a:ext cx="909464" cy="340147"/>
          </a:xfrm>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11</a:t>
            </a:fld>
            <a:endParaRPr lang="en-US" sz="1400" b="1">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AE0A8B33-938A-5B43-A3B1-769845A75C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6" name="Picture 2">
            <a:extLst>
              <a:ext uri="{FF2B5EF4-FFF2-40B4-BE49-F238E27FC236}">
                <a16:creationId xmlns:a16="http://schemas.microsoft.com/office/drawing/2014/main" id="{24C33769-5360-3540-9C67-A3E5E2AD643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531" t="20866" r="17211" b="23306"/>
          <a:stretch/>
        </p:blipFill>
        <p:spPr bwMode="auto">
          <a:xfrm>
            <a:off x="5329064" y="5916581"/>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id="{D566D295-14D0-9A43-B587-411B8E7EF3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5945968"/>
            <a:ext cx="2683351" cy="915012"/>
          </a:xfrm>
          <a:prstGeom prst="rect">
            <a:avLst/>
          </a:prstGeom>
        </p:spPr>
      </p:pic>
    </p:spTree>
    <p:extLst>
      <p:ext uri="{BB962C8B-B14F-4D97-AF65-F5344CB8AC3E}">
        <p14:creationId xmlns:p14="http://schemas.microsoft.com/office/powerpoint/2010/main" val="179170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C5FE0-A901-C641-BF74-07FDB6651888}"/>
              </a:ext>
            </a:extLst>
          </p:cNvPr>
          <p:cNvSpPr>
            <a:spLocks noGrp="1"/>
          </p:cNvSpPr>
          <p:nvPr>
            <p:ph type="title"/>
          </p:nvPr>
        </p:nvSpPr>
        <p:spPr>
          <a:xfrm>
            <a:off x="457200" y="136525"/>
            <a:ext cx="8229600" cy="850106"/>
          </a:xfrm>
          <a:solidFill>
            <a:schemeClr val="accent3">
              <a:lumMod val="20000"/>
              <a:lumOff val="80000"/>
            </a:schemeClr>
          </a:solidFill>
        </p:spPr>
        <p:txBody>
          <a:bodyPr>
            <a:normAutofit/>
          </a:bodyPr>
          <a:lstStyle/>
          <a:p>
            <a:r>
              <a:rPr lang="en-US" sz="3600" b="1" cap="small">
                <a:latin typeface="Arial" panose="020B0604020202020204" pitchFamily="34" charset="0"/>
                <a:cs typeface="Arial" panose="020B0604020202020204" pitchFamily="34" charset="0"/>
              </a:rPr>
              <a:t>Conclusion: Research Objectives</a:t>
            </a:r>
          </a:p>
        </p:txBody>
      </p:sp>
      <p:sp>
        <p:nvSpPr>
          <p:cNvPr id="3" name="Content Placeholder 2">
            <a:extLst>
              <a:ext uri="{FF2B5EF4-FFF2-40B4-BE49-F238E27FC236}">
                <a16:creationId xmlns:a16="http://schemas.microsoft.com/office/drawing/2014/main" id="{721DCF18-E959-F546-9788-27CFF7571993}"/>
              </a:ext>
            </a:extLst>
          </p:cNvPr>
          <p:cNvSpPr>
            <a:spLocks noGrp="1"/>
          </p:cNvSpPr>
          <p:nvPr>
            <p:ph idx="1"/>
          </p:nvPr>
        </p:nvSpPr>
        <p:spPr>
          <a:xfrm>
            <a:off x="1043608" y="1865219"/>
            <a:ext cx="6984776" cy="2211853"/>
          </a:xfrm>
        </p:spPr>
        <p:txBody>
          <a:bodyPr>
            <a:normAutofit fontScale="92500"/>
          </a:bodyPr>
          <a:lstStyle/>
          <a:p>
            <a:pPr marL="0" indent="0" algn="just">
              <a:lnSpc>
                <a:spcPct val="120000"/>
              </a:lnSpc>
              <a:spcBef>
                <a:spcPts val="0"/>
              </a:spcBef>
              <a:buNone/>
            </a:pPr>
            <a:r>
              <a:rPr lang="en-US" sz="3600" dirty="0">
                <a:latin typeface="Arial" panose="020B0604020202020204" pitchFamily="34" charset="0"/>
                <a:cs typeface="Arial" panose="020B0604020202020204" pitchFamily="34" charset="0"/>
              </a:rPr>
              <a:t>The parallels between the objectives of the core reports lends itself to Comparative Analysis</a:t>
            </a:r>
          </a:p>
          <a:p>
            <a:endParaRPr lang="en-US" dirty="0"/>
          </a:p>
        </p:txBody>
      </p:sp>
      <p:sp>
        <p:nvSpPr>
          <p:cNvPr id="4" name="Slide Number Placeholder 3">
            <a:extLst>
              <a:ext uri="{FF2B5EF4-FFF2-40B4-BE49-F238E27FC236}">
                <a16:creationId xmlns:a16="http://schemas.microsoft.com/office/drawing/2014/main" id="{04FBB6D7-2C4A-1B47-B5CD-2CD40E18F3C3}"/>
              </a:ext>
            </a:extLst>
          </p:cNvPr>
          <p:cNvSpPr>
            <a:spLocks noGrp="1"/>
          </p:cNvSpPr>
          <p:nvPr>
            <p:ph type="sldNum" sz="quarter" idx="12"/>
          </p:nvPr>
        </p:nvSpPr>
        <p:spPr>
          <a:xfrm>
            <a:off x="7777336" y="6381328"/>
            <a:ext cx="909464" cy="340147"/>
          </a:xfrm>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12</a:t>
            </a:fld>
            <a:endParaRPr lang="en-US" sz="1400" b="1">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AE0A8B33-938A-5B43-A3B1-769845A75C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6" name="Picture 2">
            <a:extLst>
              <a:ext uri="{FF2B5EF4-FFF2-40B4-BE49-F238E27FC236}">
                <a16:creationId xmlns:a16="http://schemas.microsoft.com/office/drawing/2014/main" id="{24C33769-5360-3540-9C67-A3E5E2AD643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531" t="20866" r="17211" b="23306"/>
          <a:stretch/>
        </p:blipFill>
        <p:spPr bwMode="auto">
          <a:xfrm>
            <a:off x="5329064" y="5916581"/>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id="{D566D295-14D0-9A43-B587-411B8E7EF3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5945968"/>
            <a:ext cx="2683351" cy="915012"/>
          </a:xfrm>
          <a:prstGeom prst="rect">
            <a:avLst/>
          </a:prstGeom>
        </p:spPr>
      </p:pic>
    </p:spTree>
    <p:extLst>
      <p:ext uri="{BB962C8B-B14F-4D97-AF65-F5344CB8AC3E}">
        <p14:creationId xmlns:p14="http://schemas.microsoft.com/office/powerpoint/2010/main" val="814952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643578"/>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5916581"/>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607224" y="1052736"/>
            <a:ext cx="8229600" cy="3522040"/>
          </a:xfrm>
          <a:solidFill>
            <a:srgbClr val="F9FBE5"/>
          </a:solidFill>
        </p:spPr>
        <p:txBody>
          <a:bodyPr>
            <a:normAutofit/>
          </a:bodyPr>
          <a:lstStyle/>
          <a:p>
            <a:r>
              <a:rPr lang="en-GB" b="1" i="1" cap="small">
                <a:solidFill>
                  <a:schemeClr val="accent3">
                    <a:lumMod val="50000"/>
                  </a:schemeClr>
                </a:solidFill>
                <a:latin typeface="Arial" panose="020B0604020202020204" pitchFamily="34" charset="0"/>
                <a:cs typeface="Arial" panose="020B0604020202020204" pitchFamily="34" charset="0"/>
              </a:rPr>
              <a:t>Comparative Analysis: Design, Methodology and Sampling</a:t>
            </a:r>
            <a:endParaRPr lang="en-ZA" b="1" i="1" cap="small">
              <a:solidFill>
                <a:schemeClr val="accent3">
                  <a:lumMod val="50000"/>
                </a:schemeClr>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830138"/>
            <a:ext cx="2683351" cy="915012"/>
          </a:xfrm>
          <a:prstGeom prst="rect">
            <a:avLst/>
          </a:prstGeom>
        </p:spPr>
      </p:pic>
      <p:sp>
        <p:nvSpPr>
          <p:cNvPr id="2" name="Slide Number Placeholder 1">
            <a:extLst>
              <a:ext uri="{FF2B5EF4-FFF2-40B4-BE49-F238E27FC236}">
                <a16:creationId xmlns:a16="http://schemas.microsoft.com/office/drawing/2014/main" id="{D7B2D710-D7CD-4F40-AF9E-3874C4FCFEA9}"/>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13</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8615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828550"/>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96136" y="5934305"/>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57200" y="96438"/>
            <a:ext cx="8229600" cy="778098"/>
          </a:xfrm>
          <a:solidFill>
            <a:schemeClr val="accent3">
              <a:lumMod val="20000"/>
              <a:lumOff val="80000"/>
            </a:schemeClr>
          </a:solidFill>
        </p:spPr>
        <p:txBody>
          <a:bodyPr>
            <a:normAutofit/>
          </a:bodyPr>
          <a:lstStyle/>
          <a:p>
            <a:r>
              <a:rPr lang="en-GB" sz="3600" b="1" cap="small">
                <a:solidFill>
                  <a:srgbClr val="26411B"/>
                </a:solidFill>
                <a:latin typeface="Arial" panose="020B0604020202020204" pitchFamily="34" charset="0"/>
                <a:cs typeface="Arial" panose="020B0604020202020204" pitchFamily="34" charset="0"/>
              </a:rPr>
              <a:t>Sampling</a:t>
            </a:r>
            <a:endParaRPr lang="en-ZA" sz="3600" b="1" cap="small">
              <a:solidFill>
                <a:srgbClr val="26411B"/>
              </a:solidFill>
              <a:latin typeface="Arial" panose="020B0604020202020204" pitchFamily="34" charset="0"/>
              <a:cs typeface="Arial" panose="020B0604020202020204" pitchFamily="34" charset="0"/>
            </a:endParaRPr>
          </a:p>
        </p:txBody>
      </p:sp>
      <p:sp>
        <p:nvSpPr>
          <p:cNvPr id="10" name="Content Placeholder 9"/>
          <p:cNvSpPr>
            <a:spLocks noGrp="1"/>
          </p:cNvSpPr>
          <p:nvPr>
            <p:ph idx="1"/>
          </p:nvPr>
        </p:nvSpPr>
        <p:spPr>
          <a:xfrm>
            <a:off x="457200" y="867764"/>
            <a:ext cx="8229600" cy="4866403"/>
          </a:xfrm>
        </p:spPr>
        <p:txBody>
          <a:bodyPr>
            <a:normAutofit/>
          </a:bodyPr>
          <a:lstStyle/>
          <a:p>
            <a:pPr marL="533400" lvl="1" indent="-533400" algn="just">
              <a:lnSpc>
                <a:spcPct val="110000"/>
              </a:lnSpc>
              <a:spcBef>
                <a:spcPts val="0"/>
              </a:spcBef>
              <a:buFont typeface="Arial" panose="020B0604020202020204" pitchFamily="34" charset="0"/>
              <a:buChar char="•"/>
            </a:pPr>
            <a:endParaRPr lang="en-ZA" sz="2100">
              <a:latin typeface="Arial" panose="020B0604020202020204" pitchFamily="34" charset="0"/>
              <a:cs typeface="Arial" panose="020B0604020202020204" pitchFamily="34" charset="0"/>
            </a:endParaRPr>
          </a:p>
          <a:p>
            <a:pPr marL="533400" lvl="1" indent="-533400" algn="just">
              <a:lnSpc>
                <a:spcPct val="110000"/>
              </a:lnSpc>
              <a:spcBef>
                <a:spcPts val="0"/>
              </a:spcBef>
              <a:buFont typeface="Courier New" panose="02070309020205020404" pitchFamily="49" charset="0"/>
              <a:buChar char="o"/>
            </a:pPr>
            <a:endParaRPr lang="en-ZA">
              <a:latin typeface="Arial" panose="020B0604020202020204" pitchFamily="34" charset="0"/>
              <a:cs typeface="Arial" panose="020B0604020202020204" pitchFamily="34" charset="0"/>
            </a:endParaRPr>
          </a:p>
          <a:p>
            <a:endParaRPr lang="en-ZA"/>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830138"/>
            <a:ext cx="2683351" cy="915012"/>
          </a:xfrm>
          <a:prstGeom prst="rect">
            <a:avLst/>
          </a:prstGeom>
        </p:spPr>
      </p:pic>
      <p:sp>
        <p:nvSpPr>
          <p:cNvPr id="2" name="Slide Number Placeholder 1">
            <a:extLst>
              <a:ext uri="{FF2B5EF4-FFF2-40B4-BE49-F238E27FC236}">
                <a16:creationId xmlns:a16="http://schemas.microsoft.com/office/drawing/2014/main" id="{BA6286E3-503A-F94F-82D6-47B5971C5367}"/>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14</a:t>
            </a:fld>
            <a:endParaRPr lang="en-US" b="1">
              <a:solidFill>
                <a:schemeClr val="tx1"/>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EAEE66E9-53DD-5147-A3C5-DA2CE2A9E1E0}"/>
              </a:ext>
            </a:extLst>
          </p:cNvPr>
          <p:cNvGraphicFramePr>
            <a:graphicFrameLocks noGrp="1"/>
          </p:cNvGraphicFramePr>
          <p:nvPr>
            <p:extLst>
              <p:ext uri="{D42A27DB-BD31-4B8C-83A1-F6EECF244321}">
                <p14:modId xmlns:p14="http://schemas.microsoft.com/office/powerpoint/2010/main" val="4208907300"/>
              </p:ext>
            </p:extLst>
          </p:nvPr>
        </p:nvGraphicFramePr>
        <p:xfrm>
          <a:off x="552524" y="1127244"/>
          <a:ext cx="7967513" cy="4574999"/>
        </p:xfrm>
        <a:graphic>
          <a:graphicData uri="http://schemas.openxmlformats.org/drawingml/2006/table">
            <a:tbl>
              <a:tblPr firstRow="1" bandRow="1">
                <a:tableStyleId>{5C22544A-7EE6-4342-B048-85BDC9FD1C3A}</a:tableStyleId>
              </a:tblPr>
              <a:tblGrid>
                <a:gridCol w="1326842">
                  <a:extLst>
                    <a:ext uri="{9D8B030D-6E8A-4147-A177-3AD203B41FA5}">
                      <a16:colId xmlns:a16="http://schemas.microsoft.com/office/drawing/2014/main" val="3627272434"/>
                    </a:ext>
                  </a:extLst>
                </a:gridCol>
                <a:gridCol w="1381703">
                  <a:extLst>
                    <a:ext uri="{9D8B030D-6E8A-4147-A177-3AD203B41FA5}">
                      <a16:colId xmlns:a16="http://schemas.microsoft.com/office/drawing/2014/main" val="2801848846"/>
                    </a:ext>
                  </a:extLst>
                </a:gridCol>
                <a:gridCol w="1395911">
                  <a:extLst>
                    <a:ext uri="{9D8B030D-6E8A-4147-A177-3AD203B41FA5}">
                      <a16:colId xmlns:a16="http://schemas.microsoft.com/office/drawing/2014/main" val="1236851742"/>
                    </a:ext>
                  </a:extLst>
                </a:gridCol>
                <a:gridCol w="1989172">
                  <a:extLst>
                    <a:ext uri="{9D8B030D-6E8A-4147-A177-3AD203B41FA5}">
                      <a16:colId xmlns:a16="http://schemas.microsoft.com/office/drawing/2014/main" val="4023401049"/>
                    </a:ext>
                  </a:extLst>
                </a:gridCol>
                <a:gridCol w="1873885">
                  <a:extLst>
                    <a:ext uri="{9D8B030D-6E8A-4147-A177-3AD203B41FA5}">
                      <a16:colId xmlns:a16="http://schemas.microsoft.com/office/drawing/2014/main" val="4250927322"/>
                    </a:ext>
                  </a:extLst>
                </a:gridCol>
              </a:tblGrid>
              <a:tr h="969413">
                <a:tc>
                  <a:txBody>
                    <a:bodyPr/>
                    <a:lstStyle/>
                    <a:p>
                      <a:r>
                        <a:rPr lang="en-US" sz="1600" cap="small" baseline="0">
                          <a:solidFill>
                            <a:schemeClr val="tx1"/>
                          </a:solidFill>
                          <a:latin typeface="Arial" panose="020B0604020202020204" pitchFamily="34" charset="0"/>
                          <a:cs typeface="Arial" panose="020B0604020202020204" pitchFamily="34" charset="0"/>
                        </a:rPr>
                        <a:t>Design and Methodology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US" sz="1600" cap="small" baseline="0">
                          <a:solidFill>
                            <a:schemeClr val="tx1"/>
                          </a:solidFill>
                          <a:latin typeface="Arial" panose="020B0604020202020204" pitchFamily="34" charset="0"/>
                          <a:cs typeface="Arial" panose="020B0604020202020204" pitchFamily="34" charset="0"/>
                        </a:rPr>
                        <a:t>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US" sz="1600" cap="small" baseline="0">
                          <a:solidFill>
                            <a:schemeClr val="tx1"/>
                          </a:solidFill>
                          <a:latin typeface="Arial" panose="020B0604020202020204" pitchFamily="34" charset="0"/>
                          <a:cs typeface="Arial" panose="020B0604020202020204" pitchFamily="34" charset="0"/>
                        </a:rPr>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US" sz="1600" cap="small" baseline="0" dirty="0">
                          <a:solidFill>
                            <a:schemeClr val="tx1"/>
                          </a:solidFill>
                          <a:latin typeface="Arial" panose="020B0604020202020204" pitchFamily="34" charset="0"/>
                          <a:cs typeface="Arial" panose="020B0604020202020204" pitchFamily="34" charset="0"/>
                        </a:rPr>
                        <a:t>2019/20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US" sz="1600" cap="small" baseline="0">
                          <a:solidFill>
                            <a:schemeClr val="tx1"/>
                          </a:solidFill>
                          <a:latin typeface="Arial" panose="020B0604020202020204" pitchFamily="34" charset="0"/>
                          <a:cs typeface="Arial" panose="020B0604020202020204" pitchFamily="34" charset="0"/>
                        </a:rPr>
                        <a:t>HSRC-DEA Study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568321882"/>
                  </a:ext>
                </a:extLst>
              </a:tr>
              <a:tr h="429974">
                <a:tc>
                  <a:txBody>
                    <a:bodyPr/>
                    <a:lstStyle/>
                    <a:p>
                      <a:pPr marL="0" algn="l" defTabSz="914400" rtl="0" eaLnBrk="1" latinLnBrk="0" hangingPunct="1"/>
                      <a:r>
                        <a:rPr lang="en-US" sz="1600" b="1" kern="1200" cap="small" baseline="0">
                          <a:solidFill>
                            <a:schemeClr val="tx1"/>
                          </a:solidFill>
                          <a:latin typeface="Arial" panose="020B0604020202020204" pitchFamily="34" charset="0"/>
                          <a:ea typeface="+mn-ea"/>
                          <a:cs typeface="Arial" panose="020B0604020202020204" pitchFamily="34" charset="0"/>
                        </a:rPr>
                        <a:t>Sample size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177800" marR="283210" indent="0" algn="just" defTabSz="914400" rtl="0" eaLnBrk="1" latinLnBrk="0" hangingPunct="1">
                        <a:spcAft>
                          <a:spcPts val="0"/>
                        </a:spcAft>
                        <a:tabLst/>
                      </a:pPr>
                      <a:r>
                        <a:rPr lang="en-ZA" sz="1600" kern="1200">
                          <a:solidFill>
                            <a:schemeClr val="tx1"/>
                          </a:solidFill>
                          <a:effectLst/>
                          <a:latin typeface="Arial" panose="020B0604020202020204" pitchFamily="34" charset="0"/>
                          <a:ea typeface="Arial" panose="020B0604020202020204" pitchFamily="34" charset="0"/>
                          <a:cs typeface="Times New Roman" panose="02020603050405020304" pitchFamily="18" charset="0"/>
                        </a:rPr>
                        <a:t>376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7800" marR="283210" indent="0" algn="just" defTabSz="914400" rtl="0" eaLnBrk="1" latinLnBrk="0" hangingPunct="1">
                        <a:spcAft>
                          <a:spcPts val="0"/>
                        </a:spcAft>
                        <a:tabLst/>
                      </a:pPr>
                      <a:r>
                        <a:rPr lang="en-ZA" sz="1600" kern="1200">
                          <a:solidFill>
                            <a:schemeClr val="tx1"/>
                          </a:solidFill>
                          <a:effectLst/>
                          <a:latin typeface="Arial" panose="020B0604020202020204" pitchFamily="34" charset="0"/>
                          <a:ea typeface="Arial" panose="020B0604020202020204" pitchFamily="34" charset="0"/>
                          <a:cs typeface="Times New Roman" panose="02020603050405020304" pitchFamily="18" charset="0"/>
                        </a:rPr>
                        <a:t>261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7800" marR="283210" indent="0" algn="just" defTabSz="914400" rtl="0" eaLnBrk="1" latinLnBrk="0" hangingPunct="1">
                        <a:spcAft>
                          <a:spcPts val="0"/>
                        </a:spcAft>
                        <a:tabLst/>
                      </a:pPr>
                      <a:r>
                        <a:rPr lang="en-ZA" sz="1600" kern="12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303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marR="283210" lvl="0" indent="0" algn="just" defTabSz="9144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schemeClr val="tx1"/>
                          </a:solidFill>
                          <a:effectLst/>
                          <a:uLnTx/>
                          <a:uFillTx/>
                          <a:latin typeface="Arial" panose="020B0604020202020204" pitchFamily="34" charset="0"/>
                          <a:ea typeface="Arial" panose="020B0604020202020204" pitchFamily="34" charset="0"/>
                          <a:cs typeface="Times New Roman" panose="02020603050405020304" pitchFamily="18" charset="0"/>
                        </a:rPr>
                        <a:t>2790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9770140"/>
                  </a:ext>
                </a:extLst>
              </a:tr>
              <a:tr h="1274232">
                <a:tc>
                  <a:txBody>
                    <a:bodyPr/>
                    <a:lstStyle/>
                    <a:p>
                      <a:pPr marL="0" algn="l" defTabSz="914400" rtl="0" eaLnBrk="1" latinLnBrk="0" hangingPunct="1"/>
                      <a:r>
                        <a:rPr lang="en-US" sz="1600" b="1" kern="1200" cap="small" baseline="0">
                          <a:solidFill>
                            <a:schemeClr val="tx1"/>
                          </a:solidFill>
                          <a:latin typeface="Arial" panose="020B0604020202020204" pitchFamily="34" charset="0"/>
                          <a:ea typeface="+mn-ea"/>
                          <a:cs typeface="Arial" panose="020B0604020202020204" pitchFamily="34" charset="0"/>
                        </a:rPr>
                        <a:t>No. of FF/EPWP participants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177800" marR="283210" indent="0" algn="just">
                        <a:spcAft>
                          <a:spcPts val="0"/>
                        </a:spcAft>
                        <a:tabLst/>
                      </a:pPr>
                      <a:endParaRPr lang="en-ZA" sz="1600" kern="1200">
                        <a:solidFill>
                          <a:schemeClr val="dk1"/>
                        </a:solidFill>
                        <a:effectLst/>
                        <a:latin typeface="Arial" panose="020B0604020202020204" pitchFamily="34" charset="0"/>
                        <a:ea typeface="Arial" panose="020B0604020202020204" pitchFamily="34" charset="0"/>
                        <a:cs typeface="Times New Roman" panose="02020603050405020304" pitchFamily="18" charset="0"/>
                      </a:endParaRPr>
                    </a:p>
                    <a:p>
                      <a:pPr marL="177800" marR="283210" indent="0" algn="just">
                        <a:spcAft>
                          <a:spcPts val="0"/>
                        </a:spcAft>
                        <a:tabLst/>
                      </a:pPr>
                      <a:r>
                        <a:rPr lang="en-ZA" sz="1600" kern="1200">
                          <a:solidFill>
                            <a:schemeClr val="dk1"/>
                          </a:solidFill>
                          <a:effectLst/>
                          <a:latin typeface="Arial" panose="020B0604020202020204" pitchFamily="34" charset="0"/>
                          <a:ea typeface="Arial" panose="020B0604020202020204" pitchFamily="34" charset="0"/>
                          <a:cs typeface="Times New Roman" panose="02020603050405020304" pitchFamily="18" charset="0"/>
                        </a:rPr>
                        <a:t>335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marR="283210" algn="just">
                        <a:spcAft>
                          <a:spcPts val="0"/>
                        </a:spcAft>
                      </a:pPr>
                      <a:endParaRPr lang="en-ZA" sz="1600" dirty="0">
                        <a:effectLst/>
                        <a:latin typeface="Arial" panose="020B0604020202020204" pitchFamily="34" charset="0"/>
                        <a:ea typeface="Arial" panose="020B0604020202020204" pitchFamily="34" charset="0"/>
                        <a:cs typeface="Times New Roman" panose="02020603050405020304" pitchFamily="18" charset="0"/>
                      </a:endParaRPr>
                    </a:p>
                    <a:p>
                      <a:pPr marL="88900" marR="283210" indent="0" algn="just">
                        <a:spcAft>
                          <a:spcPts val="0"/>
                        </a:spcAft>
                        <a:tabLst/>
                      </a:pPr>
                      <a:r>
                        <a:rPr lang="en-ZA" sz="1600" dirty="0">
                          <a:solidFill>
                            <a:schemeClr val="tx1"/>
                          </a:solidFill>
                          <a:effectLst/>
                          <a:latin typeface="Arial" panose="020B0604020202020204" pitchFamily="34" charset="0"/>
                          <a:ea typeface="Arial" panose="020B0604020202020204" pitchFamily="34" charset="0"/>
                          <a:cs typeface="Times New Roman" panose="02020603050405020304" pitchFamily="18" charset="0"/>
                        </a:rPr>
                        <a:t>240 (30 x in each Region)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marR="283210" algn="just">
                        <a:spcAft>
                          <a:spcPts val="0"/>
                        </a:spcAft>
                      </a:pPr>
                      <a:endParaRPr lang="en-ZA" sz="1600" dirty="0">
                        <a:effectLst/>
                        <a:latin typeface="Arial" panose="020B0604020202020204" pitchFamily="34" charset="0"/>
                        <a:ea typeface="Arial" panose="020B0604020202020204" pitchFamily="34" charset="0"/>
                        <a:cs typeface="Times New Roman" panose="02020603050405020304" pitchFamily="18" charset="0"/>
                      </a:endParaRPr>
                    </a:p>
                    <a:p>
                      <a:pPr marL="177800" marR="283210" indent="0" algn="just">
                        <a:spcAft>
                          <a:spcPts val="0"/>
                        </a:spcAft>
                        <a:tabLst/>
                      </a:pPr>
                      <a:r>
                        <a:rPr lang="en-ZA" sz="1600" dirty="0">
                          <a:effectLst/>
                          <a:latin typeface="Arial" panose="020B0604020202020204" pitchFamily="34" charset="0"/>
                          <a:ea typeface="Arial" panose="020B0604020202020204" pitchFamily="34" charset="0"/>
                          <a:cs typeface="Times New Roman" panose="02020603050405020304" pitchFamily="18" charset="0"/>
                        </a:rPr>
                        <a:t>215 (5% of EPWP Participants)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marR="283210" lvl="0" indent="0" algn="just" defTabSz="914400" rtl="0" eaLnBrk="1" fontAlgn="auto"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a:ln>
                          <a:noFill/>
                        </a:ln>
                        <a:solidFill>
                          <a:schemeClr val="tx1"/>
                        </a:solidFill>
                        <a:effectLst/>
                        <a:uLnTx/>
                        <a:uFillTx/>
                        <a:latin typeface="Arial" panose="020B0604020202020204" pitchFamily="34" charset="0"/>
                        <a:ea typeface="Arial" panose="020B0604020202020204" pitchFamily="34" charset="0"/>
                        <a:cs typeface="Arial" panose="020B0604020202020204" pitchFamily="34" charset="0"/>
                      </a:endParaRPr>
                    </a:p>
                    <a:p>
                      <a:pPr marL="127000" marR="283210" lvl="0" indent="0" algn="just" defTabSz="914400" rtl="0" eaLnBrk="1" fontAlgn="auto"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a:ln>
                            <a:noFill/>
                          </a:ln>
                          <a:solidFill>
                            <a:schemeClr val="tx1"/>
                          </a:solidFill>
                          <a:effectLst/>
                          <a:uLnTx/>
                          <a:uFillTx/>
                          <a:latin typeface="Arial" panose="020B0604020202020204" pitchFamily="34" charset="0"/>
                          <a:ea typeface="Arial" panose="020B0604020202020204" pitchFamily="34" charset="0"/>
                          <a:cs typeface="Arial" panose="020B0604020202020204" pitchFamily="34" charset="0"/>
                        </a:rPr>
                        <a:t>556 (20%)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0188566"/>
                  </a:ext>
                </a:extLst>
              </a:tr>
              <a:tr h="969413">
                <a:tc>
                  <a:txBody>
                    <a:bodyPr/>
                    <a:lstStyle/>
                    <a:p>
                      <a:pPr marL="0" algn="l" defTabSz="914400" rtl="0" eaLnBrk="1" latinLnBrk="0" hangingPunct="1"/>
                      <a:r>
                        <a:rPr lang="en-US" sz="1600" b="1" kern="1200" cap="small" baseline="0">
                          <a:solidFill>
                            <a:schemeClr val="tx1"/>
                          </a:solidFill>
                          <a:latin typeface="Arial" panose="020B0604020202020204" pitchFamily="34" charset="0"/>
                          <a:ea typeface="+mn-ea"/>
                          <a:cs typeface="Arial" panose="020B0604020202020204" pitchFamily="34" charset="0"/>
                        </a:rPr>
                        <a:t>No of former FF-Managers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177800" marR="283210" indent="0" algn="just" defTabSz="914400" rtl="0" eaLnBrk="1" latinLnBrk="0" hangingPunct="1">
                        <a:spcAft>
                          <a:spcPts val="0"/>
                        </a:spcAft>
                        <a:tabLst/>
                      </a:pPr>
                      <a:endParaRPr lang="en-ZA" sz="1600" kern="1200">
                        <a:solidFill>
                          <a:schemeClr val="dk1"/>
                        </a:solidFill>
                        <a:effectLst/>
                        <a:latin typeface="Arial" panose="020B0604020202020204" pitchFamily="34" charset="0"/>
                        <a:ea typeface="Arial" panose="020B0604020202020204" pitchFamily="34" charset="0"/>
                        <a:cs typeface="Times New Roman" panose="02020603050405020304" pitchFamily="18" charset="0"/>
                      </a:endParaRPr>
                    </a:p>
                    <a:p>
                      <a:pPr marL="92075" marR="283210" indent="0" algn="just" defTabSz="914400" rtl="0" eaLnBrk="1" latinLnBrk="0" hangingPunct="1">
                        <a:spcAft>
                          <a:spcPts val="0"/>
                        </a:spcAft>
                        <a:tabLst/>
                      </a:pPr>
                      <a:r>
                        <a:rPr lang="en-ZA" sz="1600" kern="1200">
                          <a:solidFill>
                            <a:schemeClr val="dk1"/>
                          </a:solidFill>
                          <a:effectLst/>
                          <a:latin typeface="Arial" panose="020B0604020202020204" pitchFamily="34" charset="0"/>
                          <a:ea typeface="Arial" panose="020B0604020202020204" pitchFamily="34" charset="0"/>
                          <a:cs typeface="Times New Roman" panose="02020603050405020304" pitchFamily="18" charset="0"/>
                        </a:rPr>
                        <a:t>41 (From 4 of the 7 Regions)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7800" marR="283210" indent="0" algn="just" defTabSz="914400" rtl="0" eaLnBrk="1" latinLnBrk="0" hangingPunct="1">
                        <a:spcAft>
                          <a:spcPts val="0"/>
                        </a:spcAft>
                        <a:tabLst/>
                      </a:pPr>
                      <a:endParaRPr lang="en-ZA" sz="1600" kern="1200" dirty="0">
                        <a:solidFill>
                          <a:schemeClr val="dk1"/>
                        </a:solidFill>
                        <a:effectLst/>
                        <a:latin typeface="Arial" panose="020B0604020202020204" pitchFamily="34" charset="0"/>
                        <a:ea typeface="Arial" panose="020B0604020202020204" pitchFamily="34" charset="0"/>
                        <a:cs typeface="Times New Roman" panose="02020603050405020304" pitchFamily="18" charset="0"/>
                      </a:endParaRPr>
                    </a:p>
                    <a:p>
                      <a:pPr marL="177800" marR="283210" indent="0" algn="just" defTabSz="914400" rtl="0" eaLnBrk="1" latinLnBrk="0" hangingPunct="1">
                        <a:spcAft>
                          <a:spcPts val="0"/>
                        </a:spcAft>
                        <a:tabLst/>
                      </a:pPr>
                      <a:r>
                        <a:rPr lang="en-ZA" sz="1600" kern="1200" dirty="0">
                          <a:solidFill>
                            <a:schemeClr val="dk1"/>
                          </a:solidFill>
                          <a:effectLst/>
                          <a:latin typeface="Arial" panose="020B0604020202020204" pitchFamily="34" charset="0"/>
                          <a:ea typeface="Arial" panose="020B0604020202020204" pitchFamily="34" charset="0"/>
                          <a:cs typeface="Times New Roman" panose="02020603050405020304" pitchFamily="18" charset="0"/>
                        </a:rPr>
                        <a:t>21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7800" marR="283210" indent="0" algn="just" defTabSz="914400" rtl="0" eaLnBrk="1" latinLnBrk="0" hangingPunct="1">
                        <a:spcAft>
                          <a:spcPts val="0"/>
                        </a:spcAft>
                        <a:tabLst/>
                      </a:pPr>
                      <a:endParaRPr lang="en-ZA" sz="1600" kern="1200">
                        <a:solidFill>
                          <a:schemeClr val="dk1"/>
                        </a:solidFill>
                        <a:effectLst/>
                        <a:latin typeface="Arial" panose="020B0604020202020204" pitchFamily="34" charset="0"/>
                        <a:ea typeface="Arial" panose="020B0604020202020204" pitchFamily="34" charset="0"/>
                        <a:cs typeface="Times New Roman" panose="02020603050405020304" pitchFamily="18" charset="0"/>
                      </a:endParaRPr>
                    </a:p>
                    <a:p>
                      <a:pPr marL="177800" marR="283210" indent="0" algn="just" defTabSz="914400" rtl="0" eaLnBrk="1" latinLnBrk="0" hangingPunct="1">
                        <a:spcAft>
                          <a:spcPts val="0"/>
                        </a:spcAft>
                        <a:tabLst/>
                      </a:pPr>
                      <a:r>
                        <a:rPr lang="en-ZA" sz="1600" kern="1200">
                          <a:solidFill>
                            <a:schemeClr val="dk1"/>
                          </a:solidFill>
                          <a:effectLst/>
                          <a:latin typeface="Arial" panose="020B0604020202020204" pitchFamily="34" charset="0"/>
                          <a:ea typeface="Arial" panose="020B0604020202020204" pitchFamily="34" charset="0"/>
                          <a:cs typeface="Times New Roman" panose="02020603050405020304" pitchFamily="18" charset="0"/>
                        </a:rPr>
                        <a:t>38 (20</a:t>
                      </a:r>
                      <a:r>
                        <a:rPr lang="en-ZA" sz="1600">
                          <a:effectLst/>
                          <a:latin typeface="Arial" panose="020B0604020202020204" pitchFamily="34" charset="0"/>
                          <a:ea typeface="Arial" panose="020B0604020202020204" pitchFamily="34" charset="0"/>
                          <a:cs typeface="Times New Roman" panose="02020603050405020304" pitchFamily="18" charset="0"/>
                        </a:rPr>
                        <a:t>% of </a:t>
                      </a:r>
                      <a:r>
                        <a:rPr lang="en-US" sz="1600" kern="1200">
                          <a:solidFill>
                            <a:schemeClr val="dk1"/>
                          </a:solidFill>
                          <a:effectLst/>
                          <a:latin typeface="Arial" panose="020B0604020202020204" pitchFamily="34" charset="0"/>
                          <a:ea typeface="+mn-ea"/>
                          <a:cs typeface="Times New Roman" panose="02020603050405020304" pitchFamily="18" charset="0"/>
                        </a:rPr>
                        <a:t>former FF-Managers in all Regions</a:t>
                      </a:r>
                      <a:r>
                        <a:rPr lang="en-ZA" sz="1600">
                          <a:effectLst/>
                          <a:latin typeface="Arial" panose="020B0604020202020204" pitchFamily="34" charset="0"/>
                          <a:ea typeface="Arial" panose="020B0604020202020204" pitchFamily="34" charset="0"/>
                          <a:cs typeface="Times New Roman" panose="02020603050405020304" pitchFamily="18" charset="0"/>
                        </a:rPr>
                        <a:t>)</a:t>
                      </a:r>
                      <a:endParaRPr lang="en-ZA" sz="1600" kern="1200">
                        <a:solidFill>
                          <a:schemeClr val="dk1"/>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marR="283210" algn="just">
                        <a:spcAft>
                          <a:spcPts val="0"/>
                        </a:spcAft>
                      </a:pPr>
                      <a:endParaRPr lang="en-ZA" sz="1600" dirty="0">
                        <a:effectLst/>
                        <a:latin typeface="Arial" panose="020B0604020202020204" pitchFamily="34" charset="0"/>
                        <a:ea typeface="Arial" panose="020B0604020202020204" pitchFamily="34" charset="0"/>
                        <a:cs typeface="Times New Roman" panose="02020603050405020304" pitchFamily="18" charset="0"/>
                      </a:endParaRPr>
                    </a:p>
                    <a:p>
                      <a:pPr marL="127000" marR="283210" indent="0" algn="just">
                        <a:spcAft>
                          <a:spcPts val="0"/>
                        </a:spcAft>
                        <a:tabLst/>
                      </a:pPr>
                      <a:r>
                        <a:rPr lang="en-ZA" sz="1600" dirty="0">
                          <a:effectLst/>
                          <a:latin typeface="Arial" panose="020B0604020202020204" pitchFamily="34" charset="0"/>
                          <a:ea typeface="Arial" panose="020B0604020202020204" pitchFamily="34" charset="0"/>
                          <a:cs typeface="Times New Roman" panose="02020603050405020304" pitchFamily="18" charset="0"/>
                        </a:rPr>
                        <a:t>Not known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4915004"/>
                  </a:ext>
                </a:extLst>
              </a:tr>
              <a:tr h="682180">
                <a:tc>
                  <a:txBody>
                    <a:bodyPr/>
                    <a:lstStyle/>
                    <a:p>
                      <a:pPr marL="0" algn="l" defTabSz="914400" rtl="0" eaLnBrk="1" latinLnBrk="0" hangingPunct="1"/>
                      <a:r>
                        <a:rPr lang="en-US" sz="1600" b="1" kern="1200" cap="small" baseline="0">
                          <a:solidFill>
                            <a:schemeClr val="tx1"/>
                          </a:solidFill>
                          <a:latin typeface="Arial" panose="020B0604020202020204" pitchFamily="34" charset="0"/>
                          <a:ea typeface="+mn-ea"/>
                          <a:cs typeface="Arial" panose="020B0604020202020204" pitchFamily="34" charset="0"/>
                        </a:rPr>
                        <a:t>Prog. Alumni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177800" marR="283210" indent="0" algn="just" defTabSz="914400" rtl="0" eaLnBrk="1" latinLnBrk="0" hangingPunct="1">
                        <a:spcAft>
                          <a:spcPts val="0"/>
                        </a:spcAft>
                        <a:tabLst/>
                      </a:pPr>
                      <a:r>
                        <a:rPr lang="en-ZA" sz="1600" kern="1200">
                          <a:solidFill>
                            <a:schemeClr val="dk1"/>
                          </a:solidFill>
                          <a:effectLst/>
                          <a:latin typeface="Arial" panose="020B0604020202020204" pitchFamily="34" charset="0"/>
                          <a:ea typeface="Arial" panose="020B0604020202020204" pitchFamily="34" charset="0"/>
                          <a:cs typeface="Times New Roman" panose="02020603050405020304" pitchFamily="18" charset="0"/>
                        </a:rPr>
                        <a:t>None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7800" marR="283210" indent="0" algn="just" defTabSz="914400" rtl="0" eaLnBrk="1" latinLnBrk="0" hangingPunct="1">
                        <a:spcAft>
                          <a:spcPts val="0"/>
                        </a:spcAft>
                        <a:tabLst/>
                      </a:pPr>
                      <a:r>
                        <a:rPr lang="en-ZA" sz="1600" kern="1200" dirty="0">
                          <a:solidFill>
                            <a:schemeClr val="dk1"/>
                          </a:solidFill>
                          <a:effectLst/>
                          <a:latin typeface="Arial" panose="020B0604020202020204" pitchFamily="34" charset="0"/>
                          <a:ea typeface="Arial" panose="020B0604020202020204" pitchFamily="34" charset="0"/>
                          <a:cs typeface="Times New Roman" panose="02020603050405020304" pitchFamily="18" charset="0"/>
                        </a:rPr>
                        <a:t>None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7800" marR="283210" indent="0" algn="just" defTabSz="914400" rtl="0" eaLnBrk="1" latinLnBrk="0" hangingPunct="1">
                        <a:spcAft>
                          <a:spcPts val="0"/>
                        </a:spcAft>
                        <a:tabLst/>
                      </a:pPr>
                      <a:r>
                        <a:rPr lang="en-ZA" sz="1600" kern="1200">
                          <a:solidFill>
                            <a:schemeClr val="dk1"/>
                          </a:solidFill>
                          <a:effectLst/>
                          <a:latin typeface="Arial" panose="020B0604020202020204" pitchFamily="34" charset="0"/>
                          <a:ea typeface="Arial" panose="020B0604020202020204" pitchFamily="34" charset="0"/>
                          <a:cs typeface="Times New Roman" panose="02020603050405020304" pitchFamily="18" charset="0"/>
                        </a:rPr>
                        <a:t>50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marR="283210" indent="0" algn="just">
                        <a:spcAft>
                          <a:spcPts val="0"/>
                        </a:spcAft>
                        <a:tabLst/>
                      </a:pPr>
                      <a:r>
                        <a:rPr lang="en-ZA" sz="1600" dirty="0">
                          <a:effectLst/>
                          <a:latin typeface="Arial" panose="020B0604020202020204" pitchFamily="34" charset="0"/>
                          <a:ea typeface="Arial" panose="020B0604020202020204" pitchFamily="34" charset="0"/>
                          <a:cs typeface="Times New Roman" panose="02020603050405020304" pitchFamily="18" charset="0"/>
                        </a:rPr>
                        <a:t>Not known</a:t>
                      </a:r>
                    </a:p>
                    <a:p>
                      <a:pPr marL="457200" marR="283210" algn="just">
                        <a:spcAft>
                          <a:spcPts val="0"/>
                        </a:spcAft>
                      </a:pPr>
                      <a:endParaRPr lang="en-ZA" sz="1600"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2631168"/>
                  </a:ext>
                </a:extLst>
              </a:tr>
            </a:tbl>
          </a:graphicData>
        </a:graphic>
      </p:graphicFrame>
    </p:spTree>
    <p:extLst>
      <p:ext uri="{BB962C8B-B14F-4D97-AF65-F5344CB8AC3E}">
        <p14:creationId xmlns:p14="http://schemas.microsoft.com/office/powerpoint/2010/main" val="279860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828550"/>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96136" y="5934305"/>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57200" y="96438"/>
            <a:ext cx="8229600" cy="778098"/>
          </a:xfrm>
          <a:solidFill>
            <a:schemeClr val="accent3">
              <a:lumMod val="20000"/>
              <a:lumOff val="80000"/>
            </a:schemeClr>
          </a:solidFill>
        </p:spPr>
        <p:txBody>
          <a:bodyPr>
            <a:normAutofit/>
          </a:bodyPr>
          <a:lstStyle/>
          <a:p>
            <a:r>
              <a:rPr lang="en-GB" sz="3600" b="1" cap="small">
                <a:solidFill>
                  <a:srgbClr val="26411B"/>
                </a:solidFill>
                <a:latin typeface="Arial" panose="020B0604020202020204" pitchFamily="34" charset="0"/>
                <a:cs typeface="Arial" panose="020B0604020202020204" pitchFamily="34" charset="0"/>
              </a:rPr>
              <a:t>Design &amp; Methodology</a:t>
            </a:r>
            <a:endParaRPr lang="en-ZA" sz="3600" b="1" cap="small">
              <a:solidFill>
                <a:srgbClr val="26411B"/>
              </a:solidFill>
              <a:latin typeface="Arial" panose="020B0604020202020204" pitchFamily="34" charset="0"/>
              <a:cs typeface="Arial" panose="020B0604020202020204" pitchFamily="34" charset="0"/>
            </a:endParaRPr>
          </a:p>
        </p:txBody>
      </p:sp>
      <p:sp>
        <p:nvSpPr>
          <p:cNvPr id="10" name="Content Placeholder 9"/>
          <p:cNvSpPr>
            <a:spLocks noGrp="1"/>
          </p:cNvSpPr>
          <p:nvPr>
            <p:ph idx="1"/>
          </p:nvPr>
        </p:nvSpPr>
        <p:spPr>
          <a:xfrm>
            <a:off x="457200" y="867764"/>
            <a:ext cx="8229600" cy="4866403"/>
          </a:xfrm>
        </p:spPr>
        <p:txBody>
          <a:bodyPr>
            <a:normAutofit/>
          </a:bodyPr>
          <a:lstStyle/>
          <a:p>
            <a:pPr marL="533400" lvl="1" indent="-533400" algn="just">
              <a:lnSpc>
                <a:spcPct val="110000"/>
              </a:lnSpc>
              <a:spcBef>
                <a:spcPts val="0"/>
              </a:spcBef>
              <a:buFont typeface="Arial" panose="020B0604020202020204" pitchFamily="34" charset="0"/>
              <a:buChar char="•"/>
            </a:pPr>
            <a:endParaRPr lang="en-ZA" sz="2100">
              <a:latin typeface="Arial" panose="020B0604020202020204" pitchFamily="34" charset="0"/>
              <a:cs typeface="Arial" panose="020B0604020202020204" pitchFamily="34" charset="0"/>
            </a:endParaRPr>
          </a:p>
          <a:p>
            <a:pPr marL="533400" lvl="1" indent="-533400" algn="just">
              <a:lnSpc>
                <a:spcPct val="110000"/>
              </a:lnSpc>
              <a:spcBef>
                <a:spcPts val="0"/>
              </a:spcBef>
              <a:buFont typeface="Courier New" panose="02070309020205020404" pitchFamily="49" charset="0"/>
              <a:buChar char="o"/>
            </a:pPr>
            <a:endParaRPr lang="en-ZA">
              <a:latin typeface="Arial" panose="020B0604020202020204" pitchFamily="34" charset="0"/>
              <a:cs typeface="Arial" panose="020B0604020202020204" pitchFamily="34" charset="0"/>
            </a:endParaRPr>
          </a:p>
          <a:p>
            <a:endParaRPr lang="en-ZA"/>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830138"/>
            <a:ext cx="2683351" cy="915012"/>
          </a:xfrm>
          <a:prstGeom prst="rect">
            <a:avLst/>
          </a:prstGeom>
        </p:spPr>
      </p:pic>
      <p:sp>
        <p:nvSpPr>
          <p:cNvPr id="2" name="Slide Number Placeholder 1">
            <a:extLst>
              <a:ext uri="{FF2B5EF4-FFF2-40B4-BE49-F238E27FC236}">
                <a16:creationId xmlns:a16="http://schemas.microsoft.com/office/drawing/2014/main" id="{BA6286E3-503A-F94F-82D6-47B5971C5367}"/>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15</a:t>
            </a:fld>
            <a:endParaRPr lang="en-US" b="1">
              <a:solidFill>
                <a:schemeClr val="tx1"/>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EAEE66E9-53DD-5147-A3C5-DA2CE2A9E1E0}"/>
              </a:ext>
            </a:extLst>
          </p:cNvPr>
          <p:cNvGraphicFramePr>
            <a:graphicFrameLocks noGrp="1"/>
          </p:cNvGraphicFramePr>
          <p:nvPr>
            <p:extLst>
              <p:ext uri="{D42A27DB-BD31-4B8C-83A1-F6EECF244321}">
                <p14:modId xmlns:p14="http://schemas.microsoft.com/office/powerpoint/2010/main" val="2318251409"/>
              </p:ext>
            </p:extLst>
          </p:nvPr>
        </p:nvGraphicFramePr>
        <p:xfrm>
          <a:off x="302840" y="1371943"/>
          <a:ext cx="8229600" cy="3688080"/>
        </p:xfrm>
        <a:graphic>
          <a:graphicData uri="http://schemas.openxmlformats.org/drawingml/2006/table">
            <a:tbl>
              <a:tblPr firstRow="1" bandRow="1">
                <a:tableStyleId>{5C22544A-7EE6-4342-B048-85BDC9FD1C3A}</a:tableStyleId>
              </a:tblPr>
              <a:tblGrid>
                <a:gridCol w="1443758">
                  <a:extLst>
                    <a:ext uri="{9D8B030D-6E8A-4147-A177-3AD203B41FA5}">
                      <a16:colId xmlns:a16="http://schemas.microsoft.com/office/drawing/2014/main" val="3627272434"/>
                    </a:ext>
                  </a:extLst>
                </a:gridCol>
                <a:gridCol w="1502163">
                  <a:extLst>
                    <a:ext uri="{9D8B030D-6E8A-4147-A177-3AD203B41FA5}">
                      <a16:colId xmlns:a16="http://schemas.microsoft.com/office/drawing/2014/main" val="2801848846"/>
                    </a:ext>
                  </a:extLst>
                </a:gridCol>
                <a:gridCol w="1614457">
                  <a:extLst>
                    <a:ext uri="{9D8B030D-6E8A-4147-A177-3AD203B41FA5}">
                      <a16:colId xmlns:a16="http://schemas.microsoft.com/office/drawing/2014/main" val="1236851742"/>
                    </a:ext>
                  </a:extLst>
                </a:gridCol>
                <a:gridCol w="1754372">
                  <a:extLst>
                    <a:ext uri="{9D8B030D-6E8A-4147-A177-3AD203B41FA5}">
                      <a16:colId xmlns:a16="http://schemas.microsoft.com/office/drawing/2014/main" val="4023401049"/>
                    </a:ext>
                  </a:extLst>
                </a:gridCol>
                <a:gridCol w="1914850">
                  <a:extLst>
                    <a:ext uri="{9D8B030D-6E8A-4147-A177-3AD203B41FA5}">
                      <a16:colId xmlns:a16="http://schemas.microsoft.com/office/drawing/2014/main" val="4250927322"/>
                    </a:ext>
                  </a:extLst>
                </a:gridCol>
              </a:tblGrid>
              <a:tr h="370840">
                <a:tc>
                  <a:txBody>
                    <a:bodyPr/>
                    <a:lstStyle/>
                    <a:p>
                      <a:r>
                        <a:rPr lang="en-US" sz="1600" cap="small" baseline="0">
                          <a:solidFill>
                            <a:schemeClr val="tx1"/>
                          </a:solidFill>
                          <a:latin typeface="Arial" panose="020B0604020202020204" pitchFamily="34" charset="0"/>
                          <a:cs typeface="Arial" panose="020B0604020202020204" pitchFamily="34" charset="0"/>
                        </a:rPr>
                        <a:t>Design and Methodology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US" sz="1600" cap="small" baseline="0">
                          <a:solidFill>
                            <a:schemeClr val="tx1"/>
                          </a:solidFill>
                          <a:latin typeface="Arial" panose="020B0604020202020204" pitchFamily="34" charset="0"/>
                          <a:cs typeface="Arial" panose="020B0604020202020204" pitchFamily="34" charset="0"/>
                        </a:rPr>
                        <a:t>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US" sz="1600" cap="small" baseline="0">
                          <a:solidFill>
                            <a:schemeClr val="tx1"/>
                          </a:solidFill>
                          <a:latin typeface="Arial" panose="020B0604020202020204" pitchFamily="34" charset="0"/>
                          <a:cs typeface="Arial" panose="020B0604020202020204" pitchFamily="34" charset="0"/>
                        </a:rPr>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US" sz="1600" cap="small" baseline="0">
                          <a:solidFill>
                            <a:schemeClr val="tx1"/>
                          </a:solidFill>
                          <a:latin typeface="Arial" panose="020B0604020202020204" pitchFamily="34" charset="0"/>
                          <a:cs typeface="Arial" panose="020B0604020202020204" pitchFamily="34" charset="0"/>
                        </a:rPr>
                        <a:t>2019/20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US" sz="1600" cap="small" baseline="0">
                          <a:solidFill>
                            <a:schemeClr val="tx1"/>
                          </a:solidFill>
                          <a:latin typeface="Arial" panose="020B0604020202020204" pitchFamily="34" charset="0"/>
                          <a:cs typeface="Arial" panose="020B0604020202020204" pitchFamily="34" charset="0"/>
                        </a:rPr>
                        <a:t>HSRC-DEA Study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568321882"/>
                  </a:ext>
                </a:extLst>
              </a:tr>
              <a:tr h="365016">
                <a:tc>
                  <a:txBody>
                    <a:bodyPr/>
                    <a:lstStyle/>
                    <a:p>
                      <a:r>
                        <a:rPr lang="en-US" sz="1600" b="1" i="0" cap="small" baseline="0">
                          <a:solidFill>
                            <a:schemeClr val="tx1"/>
                          </a:solidFill>
                          <a:latin typeface="Arial" panose="020B0604020202020204" pitchFamily="34" charset="0"/>
                          <a:cs typeface="Arial" panose="020B0604020202020204" pitchFamily="34" charset="0"/>
                        </a:rPr>
                        <a:t>Research Approach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8100" marR="283210" indent="0" algn="just">
                        <a:spcAft>
                          <a:spcPts val="0"/>
                        </a:spcAft>
                        <a:tabLst/>
                      </a:pPr>
                      <a:r>
                        <a:rPr lang="en-ZA" sz="1600">
                          <a:solidFill>
                            <a:schemeClr val="tx1"/>
                          </a:solidFill>
                          <a:effectLst/>
                          <a:latin typeface="Arial" panose="020B0604020202020204" pitchFamily="34" charset="0"/>
                          <a:ea typeface="Arial" panose="020B0604020202020204" pitchFamily="34" charset="0"/>
                          <a:cs typeface="Times New Roman" panose="02020603050405020304" pitchFamily="18" charset="0"/>
                        </a:rPr>
                        <a:t>Qualitative approach</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7800" marR="283210" indent="0" algn="just">
                        <a:spcAft>
                          <a:spcPts val="0"/>
                        </a:spcAft>
                        <a:tabLst/>
                      </a:pPr>
                      <a:r>
                        <a:rPr lang="en-ZA" sz="1600">
                          <a:solidFill>
                            <a:schemeClr val="tx1"/>
                          </a:solidFill>
                          <a:effectLst/>
                          <a:latin typeface="Arial" panose="020B0604020202020204" pitchFamily="34" charset="0"/>
                          <a:ea typeface="Arial" panose="020B0604020202020204" pitchFamily="34" charset="0"/>
                          <a:cs typeface="Times New Roman" panose="02020603050405020304" pitchFamily="18" charset="0"/>
                        </a:rPr>
                        <a:t>Not stated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74650" marR="283210" indent="-285750" algn="just">
                        <a:spcAft>
                          <a:spcPts val="0"/>
                        </a:spcAft>
                        <a:buFont typeface="Arial" panose="020B0604020202020204" pitchFamily="34" charset="0"/>
                        <a:buChar char="•"/>
                        <a:tabLst/>
                      </a:pPr>
                      <a:r>
                        <a:rPr lang="en-ZA" sz="1600">
                          <a:effectLst/>
                          <a:latin typeface="Arial" panose="020B0604020202020204" pitchFamily="34" charset="0"/>
                          <a:ea typeface="Arial" panose="020B0604020202020204" pitchFamily="34" charset="0"/>
                          <a:cs typeface="Times New Roman" panose="02020603050405020304" pitchFamily="18" charset="0"/>
                        </a:rPr>
                        <a:t>Appreciative Inquiry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74650" marR="283210" indent="-285750" algn="just">
                        <a:spcAft>
                          <a:spcPts val="0"/>
                        </a:spcAft>
                        <a:buFont typeface="Arial" panose="020B0604020202020204" pitchFamily="34" charset="0"/>
                        <a:buChar char="•"/>
                        <a:tabLst/>
                      </a:pPr>
                      <a:r>
                        <a:rPr lang="en-ZA" sz="1600">
                          <a:effectLst/>
                          <a:latin typeface="Arial" panose="020B0604020202020204" pitchFamily="34" charset="0"/>
                          <a:ea typeface="Arial" panose="020B0604020202020204" pitchFamily="34" charset="0"/>
                          <a:cs typeface="Times New Roman" panose="02020603050405020304" pitchFamily="18" charset="0"/>
                        </a:rPr>
                        <a:t>Theory of Change Logic Model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2631168"/>
                  </a:ext>
                </a:extLst>
              </a:tr>
              <a:tr h="365016">
                <a:tc>
                  <a:txBody>
                    <a:bodyPr/>
                    <a:lstStyle/>
                    <a:p>
                      <a:r>
                        <a:rPr lang="en-US" sz="1600" b="1" i="0" cap="small" baseline="0">
                          <a:solidFill>
                            <a:schemeClr val="tx1"/>
                          </a:solidFill>
                          <a:latin typeface="Arial" panose="020B0604020202020204" pitchFamily="34" charset="0"/>
                          <a:cs typeface="Arial" panose="020B0604020202020204" pitchFamily="34" charset="0"/>
                        </a:rPr>
                        <a:t>Qualitative Tools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solidFill>
                            <a:schemeClr val="tx1"/>
                          </a:solidFill>
                          <a:latin typeface="Arial" panose="020B0604020202020204" pitchFamily="34" charset="0"/>
                          <a:cs typeface="Arial" panose="020B0604020202020204" pitchFamily="34" charset="0"/>
                        </a:rPr>
                        <a:t>Focus Groups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ZA" sz="1600">
                          <a:solidFill>
                            <a:schemeClr val="tx1"/>
                          </a:solidFill>
                          <a:effectLst/>
                          <a:latin typeface="Arial" panose="020B0604020202020204" pitchFamily="34" charset="0"/>
                          <a:ea typeface="Arial" panose="020B0604020202020204" pitchFamily="34" charset="0"/>
                          <a:cs typeface="Times New Roman" panose="02020603050405020304" pitchFamily="18" charset="0"/>
                        </a:rPr>
                        <a:t>Success stories </a:t>
                      </a:r>
                      <a:endParaRPr lang="en-US" sz="160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lgn="just">
                        <a:buFont typeface="Arial" panose="020B0604020202020204" pitchFamily="34" charset="0"/>
                        <a:buChar char="•"/>
                      </a:pPr>
                      <a:r>
                        <a:rPr lang="en-US" sz="1600">
                          <a:solidFill>
                            <a:schemeClr val="tx1"/>
                          </a:solidFill>
                          <a:latin typeface="Arial" panose="020B0604020202020204" pitchFamily="34" charset="0"/>
                          <a:cs typeface="Arial" panose="020B0604020202020204" pitchFamily="34" charset="0"/>
                        </a:rPr>
                        <a:t>Focus Groups</a:t>
                      </a:r>
                    </a:p>
                    <a:p>
                      <a:pPr marL="285750" indent="-285750" algn="just">
                        <a:buFont typeface="Arial" panose="020B0604020202020204" pitchFamily="34" charset="0"/>
                        <a:buChar char="•"/>
                      </a:pPr>
                      <a:r>
                        <a:rPr lang="en-US" sz="1600">
                          <a:solidFill>
                            <a:schemeClr val="tx1"/>
                          </a:solidFill>
                          <a:latin typeface="Arial" panose="020B0604020202020204" pitchFamily="34" charset="0"/>
                          <a:cs typeface="Arial" panose="020B0604020202020204" pitchFamily="34" charset="0"/>
                        </a:rPr>
                        <a:t>Semi-structured Interviews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lgn="just">
                        <a:buFont typeface="Arial" panose="020B0604020202020204" pitchFamily="34" charset="0"/>
                        <a:buChar char="•"/>
                      </a:pPr>
                      <a:r>
                        <a:rPr lang="en-US" sz="1600">
                          <a:solidFill>
                            <a:schemeClr val="tx1"/>
                          </a:solidFill>
                          <a:latin typeface="Arial" panose="020B0604020202020204" pitchFamily="34" charset="0"/>
                          <a:cs typeface="Arial" panose="020B0604020202020204" pitchFamily="34" charset="0"/>
                        </a:rPr>
                        <a:t>Key Informant Interviews</a:t>
                      </a:r>
                    </a:p>
                    <a:p>
                      <a:pPr marL="285750" indent="-285750" algn="just">
                        <a:buFont typeface="Arial" panose="020B0604020202020204" pitchFamily="34" charset="0"/>
                        <a:buChar char="•"/>
                      </a:pPr>
                      <a:r>
                        <a:rPr lang="en-US" sz="1600">
                          <a:solidFill>
                            <a:schemeClr val="tx1"/>
                          </a:solidFill>
                          <a:latin typeface="Arial" panose="020B0604020202020204" pitchFamily="34" charset="0"/>
                          <a:cs typeface="Arial" panose="020B0604020202020204" pitchFamily="34" charset="0"/>
                        </a:rPr>
                        <a:t>Focus Groups</a:t>
                      </a:r>
                    </a:p>
                    <a:p>
                      <a:pPr marL="285750" indent="-285750" algn="just">
                        <a:buFont typeface="Arial" panose="020B0604020202020204" pitchFamily="34" charset="0"/>
                        <a:buChar char="•"/>
                      </a:pPr>
                      <a:r>
                        <a:rPr lang="en-US" sz="1600">
                          <a:solidFill>
                            <a:schemeClr val="tx1"/>
                          </a:solidFill>
                          <a:latin typeface="Arial" panose="020B0604020202020204" pitchFamily="34" charset="0"/>
                          <a:cs typeface="Arial" panose="020B0604020202020204" pitchFamily="34" charset="0"/>
                        </a:rPr>
                        <a:t>Workshops</a:t>
                      </a:r>
                    </a:p>
                    <a:p>
                      <a:pPr marL="285750" indent="-285750" algn="just">
                        <a:buFont typeface="Arial" panose="020B0604020202020204" pitchFamily="34" charset="0"/>
                        <a:buChar char="•"/>
                      </a:pPr>
                      <a:r>
                        <a:rPr lang="en-US" sz="1600">
                          <a:solidFill>
                            <a:schemeClr val="tx1"/>
                          </a:solidFill>
                          <a:latin typeface="Arial" panose="020B0604020202020204" pitchFamily="34" charset="0"/>
                          <a:cs typeface="Arial" panose="020B0604020202020204" pitchFamily="34" charset="0"/>
                        </a:rPr>
                        <a:t>Roundtables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7972920"/>
                  </a:ext>
                </a:extLst>
              </a:tr>
              <a:tr h="370840">
                <a:tc>
                  <a:txBody>
                    <a:bodyPr/>
                    <a:lstStyle/>
                    <a:p>
                      <a:r>
                        <a:rPr lang="en-US" sz="1600" b="1" i="0" cap="small" baseline="0">
                          <a:solidFill>
                            <a:schemeClr val="tx1"/>
                          </a:solidFill>
                          <a:latin typeface="Arial" panose="020B0604020202020204" pitchFamily="34" charset="0"/>
                          <a:cs typeface="Arial" panose="020B0604020202020204" pitchFamily="34" charset="0"/>
                        </a:rPr>
                        <a:t>Quantitative Tools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solidFill>
                            <a:schemeClr val="tx1"/>
                          </a:solidFill>
                          <a:latin typeface="Arial" panose="020B0604020202020204" pitchFamily="34" charset="0"/>
                          <a:cs typeface="Arial" panose="020B0604020202020204" pitchFamily="34" charset="0"/>
                        </a:rPr>
                        <a:t>Questionnaire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solidFill>
                            <a:schemeClr val="tx1"/>
                          </a:solidFill>
                          <a:latin typeface="Arial" panose="020B0604020202020204" pitchFamily="34" charset="0"/>
                          <a:cs typeface="Arial" panose="020B0604020202020204" pitchFamily="34" charset="0"/>
                        </a:rPr>
                        <a:t>Questionnaire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1600">
                          <a:solidFill>
                            <a:schemeClr val="tx1"/>
                          </a:solidFill>
                          <a:latin typeface="Arial" panose="020B0604020202020204" pitchFamily="34" charset="0"/>
                          <a:cs typeface="Arial" panose="020B0604020202020204" pitchFamily="34" charset="0"/>
                        </a:rPr>
                        <a:t>Questionnaire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lgn="just">
                        <a:buFont typeface="Arial" panose="020B0604020202020204" pitchFamily="34" charset="0"/>
                        <a:buChar char="•"/>
                      </a:pPr>
                      <a:r>
                        <a:rPr lang="en-US" sz="1600">
                          <a:solidFill>
                            <a:schemeClr val="tx1"/>
                          </a:solidFill>
                          <a:latin typeface="Arial" panose="020B0604020202020204" pitchFamily="34" charset="0"/>
                          <a:cs typeface="Arial" panose="020B0604020202020204" pitchFamily="34" charset="0"/>
                        </a:rPr>
                        <a:t>Household Survey</a:t>
                      </a:r>
                    </a:p>
                    <a:p>
                      <a:pPr marL="285750" indent="-285750" algn="just">
                        <a:buFont typeface="Arial" panose="020B0604020202020204" pitchFamily="34" charset="0"/>
                        <a:buChar char="•"/>
                      </a:pPr>
                      <a:r>
                        <a:rPr lang="en-US" sz="1600">
                          <a:solidFill>
                            <a:schemeClr val="tx1"/>
                          </a:solidFill>
                          <a:latin typeface="Arial" panose="020B0604020202020204" pitchFamily="34" charset="0"/>
                          <a:cs typeface="Arial" panose="020B0604020202020204" pitchFamily="34" charset="0"/>
                        </a:rPr>
                        <a:t>Tracer Surveys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5626065"/>
                  </a:ext>
                </a:extLst>
              </a:tr>
            </a:tbl>
          </a:graphicData>
        </a:graphic>
      </p:graphicFrame>
    </p:spTree>
    <p:extLst>
      <p:ext uri="{BB962C8B-B14F-4D97-AF65-F5344CB8AC3E}">
        <p14:creationId xmlns:p14="http://schemas.microsoft.com/office/powerpoint/2010/main" val="1922922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C5FE0-A901-C641-BF74-07FDB6651888}"/>
              </a:ext>
            </a:extLst>
          </p:cNvPr>
          <p:cNvSpPr>
            <a:spLocks noGrp="1"/>
          </p:cNvSpPr>
          <p:nvPr>
            <p:ph type="title"/>
          </p:nvPr>
        </p:nvSpPr>
        <p:spPr>
          <a:xfrm>
            <a:off x="457200" y="136525"/>
            <a:ext cx="8229600" cy="850106"/>
          </a:xfrm>
          <a:solidFill>
            <a:schemeClr val="accent3">
              <a:lumMod val="20000"/>
              <a:lumOff val="80000"/>
            </a:schemeClr>
          </a:solidFill>
        </p:spPr>
        <p:txBody>
          <a:bodyPr>
            <a:normAutofit fontScale="90000"/>
          </a:bodyPr>
          <a:lstStyle/>
          <a:p>
            <a:r>
              <a:rPr lang="en-US" sz="3600" b="1" cap="small">
                <a:latin typeface="Arial" panose="020B0604020202020204" pitchFamily="34" charset="0"/>
                <a:cs typeface="Arial" panose="020B0604020202020204" pitchFamily="34" charset="0"/>
              </a:rPr>
              <a:t>Conclusion: Sampling, Design and Methodology</a:t>
            </a:r>
          </a:p>
        </p:txBody>
      </p:sp>
      <p:sp>
        <p:nvSpPr>
          <p:cNvPr id="3" name="Content Placeholder 2">
            <a:extLst>
              <a:ext uri="{FF2B5EF4-FFF2-40B4-BE49-F238E27FC236}">
                <a16:creationId xmlns:a16="http://schemas.microsoft.com/office/drawing/2014/main" id="{721DCF18-E959-F546-9788-27CFF7571993}"/>
              </a:ext>
            </a:extLst>
          </p:cNvPr>
          <p:cNvSpPr>
            <a:spLocks noGrp="1"/>
          </p:cNvSpPr>
          <p:nvPr>
            <p:ph idx="1"/>
          </p:nvPr>
        </p:nvSpPr>
        <p:spPr>
          <a:xfrm>
            <a:off x="457200" y="1124745"/>
            <a:ext cx="8229600" cy="4821224"/>
          </a:xfrm>
        </p:spPr>
        <p:txBody>
          <a:bodyPr>
            <a:normAutofit fontScale="55000" lnSpcReduction="20000"/>
          </a:bodyPr>
          <a:lstStyle/>
          <a:p>
            <a:pPr marL="0" indent="0" algn="just">
              <a:lnSpc>
                <a:spcPct val="110000"/>
              </a:lnSpc>
              <a:spcBef>
                <a:spcPts val="0"/>
              </a:spcBef>
              <a:buNone/>
            </a:pPr>
            <a:r>
              <a:rPr lang="en-US" b="1" cap="small" dirty="0">
                <a:latin typeface="Arial" panose="020B0604020202020204" pitchFamily="34" charset="0"/>
                <a:cs typeface="Arial" panose="020B0604020202020204" pitchFamily="34" charset="0"/>
              </a:rPr>
              <a:t>Key similarities</a:t>
            </a:r>
          </a:p>
          <a:p>
            <a:pPr algn="just">
              <a:lnSpc>
                <a:spcPct val="110000"/>
              </a:lnSpc>
              <a:spcBef>
                <a:spcPts val="0"/>
              </a:spcBef>
            </a:pPr>
            <a:r>
              <a:rPr lang="en-US" sz="3300" dirty="0">
                <a:latin typeface="Arial" panose="020B0604020202020204" pitchFamily="34" charset="0"/>
                <a:cs typeface="Arial" panose="020B0604020202020204" pitchFamily="34" charset="0"/>
              </a:rPr>
              <a:t>The greatest proportion of the sample in all studies were FF/EPWP participants who comprised the largest complement of WOF “staff” at any given time</a:t>
            </a:r>
          </a:p>
          <a:p>
            <a:pPr marL="342900" lvl="1" indent="-342900" algn="just">
              <a:lnSpc>
                <a:spcPct val="110000"/>
              </a:lnSpc>
              <a:spcBef>
                <a:spcPts val="0"/>
              </a:spcBef>
              <a:buFont typeface="Arial" pitchFamily="34" charset="0"/>
              <a:buChar char="•"/>
            </a:pPr>
            <a:r>
              <a:rPr lang="en-US" sz="3300" dirty="0">
                <a:latin typeface="Arial" panose="020B0604020202020204" pitchFamily="34" charset="0"/>
                <a:cs typeface="Arial" panose="020B0604020202020204" pitchFamily="34" charset="0"/>
              </a:rPr>
              <a:t>All studies used a combination of qualitative and quantitative data gathering tools. </a:t>
            </a:r>
          </a:p>
          <a:p>
            <a:pPr marL="342900" lvl="1" indent="-342900" algn="just">
              <a:lnSpc>
                <a:spcPct val="110000"/>
              </a:lnSpc>
              <a:spcBef>
                <a:spcPts val="0"/>
              </a:spcBef>
              <a:buFont typeface="Arial" pitchFamily="34" charset="0"/>
              <a:buChar char="•"/>
            </a:pPr>
            <a:r>
              <a:rPr lang="en-US" sz="3300" dirty="0">
                <a:latin typeface="Arial" panose="020B0604020202020204" pitchFamily="34" charset="0"/>
                <a:cs typeface="Arial" panose="020B0604020202020204" pitchFamily="34" charset="0"/>
              </a:rPr>
              <a:t>Greatest points of convergence were in the areas explored during data collection which augurs well for comparative analysis</a:t>
            </a:r>
          </a:p>
          <a:p>
            <a:pPr marL="0" indent="0" algn="just">
              <a:lnSpc>
                <a:spcPct val="110000"/>
              </a:lnSpc>
              <a:spcBef>
                <a:spcPts val="0"/>
              </a:spcBef>
              <a:buNone/>
            </a:pPr>
            <a:endParaRPr lang="en-US" b="1" cap="small" dirty="0">
              <a:latin typeface="Arial" panose="020B0604020202020204" pitchFamily="34" charset="0"/>
              <a:cs typeface="Arial" panose="020B0604020202020204" pitchFamily="34" charset="0"/>
            </a:endParaRPr>
          </a:p>
          <a:p>
            <a:pPr marL="0" indent="0" algn="just">
              <a:lnSpc>
                <a:spcPct val="110000"/>
              </a:lnSpc>
              <a:spcBef>
                <a:spcPts val="0"/>
              </a:spcBef>
              <a:buNone/>
            </a:pPr>
            <a:r>
              <a:rPr lang="en-US" b="1" cap="small" dirty="0">
                <a:latin typeface="Arial" panose="020B0604020202020204" pitchFamily="34" charset="0"/>
                <a:cs typeface="Arial" panose="020B0604020202020204" pitchFamily="34" charset="0"/>
              </a:rPr>
              <a:t>Significant differences</a:t>
            </a:r>
            <a:r>
              <a:rPr lang="en-US" dirty="0">
                <a:latin typeface="Arial" panose="020B0604020202020204" pitchFamily="34" charset="0"/>
                <a:cs typeface="Arial" panose="020B0604020202020204" pitchFamily="34" charset="0"/>
              </a:rPr>
              <a:t>: </a:t>
            </a:r>
            <a:r>
              <a:rPr lang="en-US" b="1" cap="small" dirty="0">
                <a:latin typeface="Arial" panose="020B0604020202020204" pitchFamily="34" charset="0"/>
                <a:cs typeface="Arial" panose="020B0604020202020204" pitchFamily="34" charset="0"/>
              </a:rPr>
              <a:t>Sampling</a:t>
            </a:r>
          </a:p>
          <a:p>
            <a:pPr algn="just">
              <a:lnSpc>
                <a:spcPct val="110000"/>
              </a:lnSpc>
              <a:spcBef>
                <a:spcPts val="0"/>
              </a:spcBef>
            </a:pPr>
            <a:r>
              <a:rPr lang="en-US" dirty="0">
                <a:latin typeface="Arial" panose="020B0604020202020204" pitchFamily="34" charset="0"/>
                <a:cs typeface="Arial" panose="020B0604020202020204" pitchFamily="34" charset="0"/>
              </a:rPr>
              <a:t>Not clearly stated in the 2013 Study. The 2016 selected 30 in all Regions without declaring its relationship to the study population</a:t>
            </a:r>
          </a:p>
          <a:p>
            <a:pPr algn="just">
              <a:lnSpc>
                <a:spcPct val="110000"/>
              </a:lnSpc>
              <a:spcBef>
                <a:spcPts val="0"/>
              </a:spcBef>
            </a:pPr>
            <a:r>
              <a:rPr lang="en-US" dirty="0">
                <a:latin typeface="Arial" panose="020B0604020202020204" pitchFamily="34" charset="0"/>
                <a:cs typeface="Arial" panose="020B0604020202020204" pitchFamily="34" charset="0"/>
              </a:rPr>
              <a:t>Latter is assumed to have been influenced by the size of the </a:t>
            </a:r>
            <a:r>
              <a:rPr lang="en-US" dirty="0" err="1">
                <a:latin typeface="Arial" panose="020B0604020202020204" pitchFamily="34" charset="0"/>
                <a:cs typeface="Arial" panose="020B0604020202020204" pitchFamily="34" charset="0"/>
              </a:rPr>
              <a:t>organisation</a:t>
            </a:r>
            <a:r>
              <a:rPr lang="en-US" dirty="0">
                <a:latin typeface="Arial" panose="020B0604020202020204" pitchFamily="34" charset="0"/>
                <a:cs typeface="Arial" panose="020B0604020202020204" pitchFamily="34" charset="0"/>
              </a:rPr>
              <a:t> at the time, as reflected in total staff, no. of EPWP participants, no. promoted into management positions, no, of bases and regions etc.</a:t>
            </a:r>
          </a:p>
          <a:p>
            <a:pPr algn="just">
              <a:lnSpc>
                <a:spcPct val="110000"/>
              </a:lnSpc>
              <a:spcBef>
                <a:spcPts val="0"/>
              </a:spcBef>
            </a:pPr>
            <a:r>
              <a:rPr lang="en-US" dirty="0">
                <a:latin typeface="Arial" panose="020B0604020202020204" pitchFamily="34" charset="0"/>
                <a:cs typeface="Arial" panose="020B0604020202020204" pitchFamily="34" charset="0"/>
              </a:rPr>
              <a:t>HSRC: used ”blind” household and tracer surveys and were reliant of response rate. Their actual targeted sample exceeded the planned sample</a:t>
            </a:r>
          </a:p>
          <a:p>
            <a:pPr algn="just">
              <a:lnSpc>
                <a:spcPct val="110000"/>
              </a:lnSpc>
              <a:spcBef>
                <a:spcPts val="0"/>
              </a:spcBef>
            </a:pPr>
            <a:r>
              <a:rPr lang="en-US" dirty="0">
                <a:latin typeface="Arial" panose="020B0604020202020204" pitchFamily="34" charset="0"/>
                <a:cs typeface="Arial" panose="020B0604020202020204" pitchFamily="34" charset="0"/>
              </a:rPr>
              <a:t>Only the 2019/20 Study directly engaged EPWP Alumni</a:t>
            </a:r>
          </a:p>
          <a:p>
            <a:pPr algn="just">
              <a:lnSpc>
                <a:spcPct val="110000"/>
              </a:lnSpc>
              <a:spcBef>
                <a:spcPts val="0"/>
              </a:spcBef>
            </a:pP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04FBB6D7-2C4A-1B47-B5CD-2CD40E18F3C3}"/>
              </a:ext>
            </a:extLst>
          </p:cNvPr>
          <p:cNvSpPr>
            <a:spLocks noGrp="1"/>
          </p:cNvSpPr>
          <p:nvPr>
            <p:ph type="sldNum" sz="quarter" idx="12"/>
          </p:nvPr>
        </p:nvSpPr>
        <p:spPr>
          <a:xfrm>
            <a:off x="7777336" y="6381328"/>
            <a:ext cx="909464" cy="340147"/>
          </a:xfrm>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16</a:t>
            </a:fld>
            <a:endParaRPr lang="en-US" sz="1400" b="1">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AE0A8B33-938A-5B43-A3B1-769845A75C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6" name="Picture 2">
            <a:extLst>
              <a:ext uri="{FF2B5EF4-FFF2-40B4-BE49-F238E27FC236}">
                <a16:creationId xmlns:a16="http://schemas.microsoft.com/office/drawing/2014/main" id="{24C33769-5360-3540-9C67-A3E5E2AD643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531" t="20866" r="17211" b="23306"/>
          <a:stretch/>
        </p:blipFill>
        <p:spPr bwMode="auto">
          <a:xfrm>
            <a:off x="5329064" y="5916581"/>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id="{D566D295-14D0-9A43-B587-411B8E7EF3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5945968"/>
            <a:ext cx="2683351" cy="915012"/>
          </a:xfrm>
          <a:prstGeom prst="rect">
            <a:avLst/>
          </a:prstGeom>
        </p:spPr>
      </p:pic>
    </p:spTree>
    <p:extLst>
      <p:ext uri="{BB962C8B-B14F-4D97-AF65-F5344CB8AC3E}">
        <p14:creationId xmlns:p14="http://schemas.microsoft.com/office/powerpoint/2010/main" val="3016251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79512" y="5895385"/>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868144" y="5965396"/>
            <a:ext cx="2448272" cy="7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628680" y="0"/>
            <a:ext cx="8229600" cy="620688"/>
          </a:xfrm>
          <a:solidFill>
            <a:schemeClr val="accent3">
              <a:lumMod val="20000"/>
              <a:lumOff val="80000"/>
            </a:schemeClr>
          </a:solidFill>
        </p:spPr>
        <p:txBody>
          <a:bodyPr>
            <a:noAutofit/>
          </a:bodyPr>
          <a:lstStyle/>
          <a:p>
            <a:r>
              <a:rPr lang="en-GB" sz="3600" b="1" cap="small">
                <a:latin typeface="Arial" panose="020B0604020202020204" pitchFamily="34" charset="0"/>
                <a:cs typeface="Arial" panose="020B0604020202020204" pitchFamily="34" charset="0"/>
              </a:rPr>
              <a:t>Study Limitations</a:t>
            </a:r>
            <a:endParaRPr lang="en-ZA" sz="3600" b="1" cap="small">
              <a:latin typeface="Arial" panose="020B0604020202020204" pitchFamily="34" charset="0"/>
              <a:cs typeface="Arial" panose="020B0604020202020204" pitchFamily="34" charset="0"/>
            </a:endParaRPr>
          </a:p>
        </p:txBody>
      </p:sp>
      <p:sp>
        <p:nvSpPr>
          <p:cNvPr id="10" name="Content Placeholder 9"/>
          <p:cNvSpPr>
            <a:spLocks noGrp="1"/>
          </p:cNvSpPr>
          <p:nvPr>
            <p:ph idx="1"/>
          </p:nvPr>
        </p:nvSpPr>
        <p:spPr>
          <a:xfrm>
            <a:off x="148700" y="961027"/>
            <a:ext cx="8401080" cy="4865935"/>
          </a:xfrm>
        </p:spPr>
        <p:txBody>
          <a:bodyPr>
            <a:noAutofit/>
          </a:bodyPr>
          <a:lstStyle/>
          <a:p>
            <a:pPr algn="just">
              <a:spcBef>
                <a:spcPts val="0"/>
              </a:spcBef>
            </a:pPr>
            <a:r>
              <a:rPr lang="en-ZA" sz="1600" b="1" cap="small" dirty="0">
                <a:latin typeface="Arial" panose="020B0604020202020204" pitchFamily="34" charset="0"/>
                <a:cs typeface="Arial" panose="020B0604020202020204" pitchFamily="34" charset="0"/>
              </a:rPr>
              <a:t>Comparability: </a:t>
            </a:r>
            <a:r>
              <a:rPr lang="en-ZA" sz="1600" dirty="0">
                <a:latin typeface="Arial" panose="020B0604020202020204" pitchFamily="34" charset="0"/>
                <a:cs typeface="Arial" panose="020B0604020202020204" pitchFamily="34" charset="0"/>
              </a:rPr>
              <a:t>The 2019/20 served as the new baseline for the Social Impact of the WOF EPWP sub-programme, which was found to cover more areas than previous WOF Studies. Understandably, as the HSRC Study was commissioned by DEFF it had a different lens, which provides insights WOF should consider in its recruitment, operations and subsequent Impact Studies</a:t>
            </a:r>
          </a:p>
          <a:p>
            <a:pPr algn="just">
              <a:spcBef>
                <a:spcPts val="0"/>
              </a:spcBef>
            </a:pPr>
            <a:endParaRPr lang="en-ZA" sz="1600" dirty="0">
              <a:latin typeface="Arial" panose="020B0604020202020204" pitchFamily="34" charset="0"/>
              <a:cs typeface="Arial" panose="020B0604020202020204" pitchFamily="34" charset="0"/>
            </a:endParaRPr>
          </a:p>
          <a:p>
            <a:pPr algn="just">
              <a:spcBef>
                <a:spcPts val="0"/>
              </a:spcBef>
            </a:pPr>
            <a:r>
              <a:rPr lang="en-ZA" sz="1600" b="1" cap="small" dirty="0">
                <a:latin typeface="Arial" panose="020B0604020202020204" pitchFamily="34" charset="0"/>
                <a:cs typeface="Arial" panose="020B0604020202020204" pitchFamily="34" charset="0"/>
              </a:rPr>
              <a:t>Differences in scope: </a:t>
            </a:r>
            <a:r>
              <a:rPr lang="en-ZA" sz="1600" dirty="0">
                <a:latin typeface="Arial" panose="020B0604020202020204" pitchFamily="34" charset="0"/>
                <a:cs typeface="Arial" panose="020B0604020202020204" pitchFamily="34" charset="0"/>
              </a:rPr>
              <a:t>While the WOF Studies sought to determine the changes in the lives of participants, the research questions were not exactly the same. However, the degree of similarity between the Study enabled comparability. </a:t>
            </a:r>
          </a:p>
          <a:p>
            <a:pPr marL="400050" lvl="1" indent="0" algn="just">
              <a:spcBef>
                <a:spcPts val="0"/>
              </a:spcBef>
              <a:buNone/>
            </a:pPr>
            <a:endParaRPr lang="en-ZA" sz="1200" dirty="0">
              <a:latin typeface="Arial" panose="020B0604020202020204" pitchFamily="34" charset="0"/>
              <a:cs typeface="Arial" panose="020B0604020202020204" pitchFamily="34" charset="0"/>
            </a:endParaRPr>
          </a:p>
          <a:p>
            <a:pPr marL="400050" lvl="1" indent="0" algn="just">
              <a:spcBef>
                <a:spcPts val="0"/>
              </a:spcBef>
              <a:buNone/>
            </a:pPr>
            <a:r>
              <a:rPr lang="en-ZA" sz="1600" dirty="0">
                <a:latin typeface="Arial" panose="020B0604020202020204" pitchFamily="34" charset="0"/>
                <a:cs typeface="Arial" panose="020B0604020202020204" pitchFamily="34" charset="0"/>
              </a:rPr>
              <a:t>The scope of the HSRC-DEA was both wider and deeper as it focussed on Socio-Economic, Environmental and the Economic Impact of 10 of the DEAs 15 EPWP Programmes. This created an platform to compare WOF’s performance against peer EPWP sub-programmes in respect of socio-economic impact. A key difference is that the HSRC Study explored areas not covered in any of the WOF Studies </a:t>
            </a:r>
          </a:p>
          <a:p>
            <a:pPr marL="400050" lvl="1" indent="0" algn="just">
              <a:spcBef>
                <a:spcPts val="0"/>
              </a:spcBef>
              <a:buNone/>
            </a:pPr>
            <a:endParaRPr lang="en-ZA" sz="1600" dirty="0">
              <a:latin typeface="Arial" panose="020B0604020202020204" pitchFamily="34" charset="0"/>
              <a:cs typeface="Arial" panose="020B0604020202020204" pitchFamily="34" charset="0"/>
            </a:endParaRPr>
          </a:p>
          <a:p>
            <a:pPr marL="342900" lvl="1" indent="-342900" algn="just">
              <a:spcBef>
                <a:spcPts val="0"/>
              </a:spcBef>
              <a:buFont typeface="Arial" pitchFamily="34" charset="0"/>
              <a:buChar char="•"/>
            </a:pPr>
            <a:r>
              <a:rPr lang="en-ZA" sz="1600" b="1" cap="small" dirty="0">
                <a:latin typeface="Arial" panose="020B0604020202020204" pitchFamily="34" charset="0"/>
                <a:cs typeface="Arial" panose="020B0604020202020204" pitchFamily="34" charset="0"/>
              </a:rPr>
              <a:t>Sampling: </a:t>
            </a:r>
            <a:r>
              <a:rPr lang="en-ZA" sz="1600" dirty="0">
                <a:latin typeface="Arial" panose="020B0604020202020204" pitchFamily="34" charset="0"/>
                <a:cs typeface="Arial" panose="020B0604020202020204" pitchFamily="34" charset="0"/>
              </a:rPr>
              <a:t>sampling methodology is important as it determines the validity of the research and the level of reliance which can be placed on findings. As discussed in Slide 16 the 2013 and 2016 Studies failed to make the sampling methodology explicit. </a:t>
            </a:r>
          </a:p>
          <a:p>
            <a:pPr marL="450850" indent="-450850" algn="just">
              <a:spcBef>
                <a:spcPts val="0"/>
              </a:spcBef>
            </a:pPr>
            <a:endParaRPr lang="en-ZA" sz="1600" b="1" cap="small" dirty="0">
              <a:latin typeface="Arial" panose="020B0604020202020204" pitchFamily="34" charset="0"/>
              <a:cs typeface="Arial" panose="020B0604020202020204" pitchFamily="34" charset="0"/>
            </a:endParaRPr>
          </a:p>
          <a:p>
            <a:pPr marL="457200" lvl="1" indent="0" algn="just">
              <a:spcBef>
                <a:spcPts val="0"/>
              </a:spcBef>
              <a:buNone/>
            </a:pPr>
            <a:endParaRPr lang="en-ZA" sz="1400"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926108"/>
            <a:ext cx="2683351" cy="819042"/>
          </a:xfrm>
          <a:prstGeom prst="rect">
            <a:avLst/>
          </a:prstGeom>
        </p:spPr>
      </p:pic>
      <p:sp>
        <p:nvSpPr>
          <p:cNvPr id="2" name="Slide Number Placeholder 1">
            <a:extLst>
              <a:ext uri="{FF2B5EF4-FFF2-40B4-BE49-F238E27FC236}">
                <a16:creationId xmlns:a16="http://schemas.microsoft.com/office/drawing/2014/main" id="{CCFF416F-64ED-3D4D-9818-C85416F20756}"/>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17</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3689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 calcmode="lin" valueType="num">
                                      <p:cBhvr additive="base">
                                        <p:cTn id="17" dur="500" fill="hold"/>
                                        <p:tgtEl>
                                          <p:spTgt spid="10">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 calcmode="lin" valueType="num">
                                      <p:cBhvr additive="base">
                                        <p:cTn id="23" dur="500" fill="hold"/>
                                        <p:tgtEl>
                                          <p:spTgt spid="10">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0">
                                            <p:txEl>
                                              <p:pRg st="6" end="6"/>
                                            </p:txEl>
                                          </p:spTgt>
                                        </p:tgtEl>
                                        <p:attrNameLst>
                                          <p:attrName>style.visibility</p:attrName>
                                        </p:attrNameLst>
                                      </p:cBhvr>
                                      <p:to>
                                        <p:strVal val="visible"/>
                                      </p:to>
                                    </p:set>
                                    <p:anim calcmode="lin" valueType="num">
                                      <p:cBhvr additive="base">
                                        <p:cTn id="29" dur="500" fill="hold"/>
                                        <p:tgtEl>
                                          <p:spTgt spid="10">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10">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build="p" bldLvl="5"/>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643578"/>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868144" y="5887446"/>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57200" y="2572844"/>
            <a:ext cx="8229600" cy="1207068"/>
          </a:xfrm>
          <a:solidFill>
            <a:srgbClr val="F9FBE5"/>
          </a:solidFill>
        </p:spPr>
        <p:txBody>
          <a:bodyPr>
            <a:normAutofit fontScale="90000"/>
          </a:bodyPr>
          <a:lstStyle/>
          <a:p>
            <a:r>
              <a:rPr lang="en-GB" b="1" i="1" cap="small">
                <a:solidFill>
                  <a:schemeClr val="accent3">
                    <a:lumMod val="50000"/>
                  </a:schemeClr>
                </a:solidFill>
                <a:latin typeface="Arial" panose="020B0604020202020204" pitchFamily="34" charset="0"/>
                <a:cs typeface="Arial" panose="020B0604020202020204" pitchFamily="34" charset="0"/>
              </a:rPr>
              <a:t>Comparative Analysis: Demographic Profiles</a:t>
            </a:r>
            <a:endParaRPr lang="en-ZA" b="1" i="1" cap="small">
              <a:solidFill>
                <a:schemeClr val="accent3">
                  <a:lumMod val="50000"/>
                </a:schemeClr>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830138"/>
            <a:ext cx="2683351" cy="915012"/>
          </a:xfrm>
          <a:prstGeom prst="rect">
            <a:avLst/>
          </a:prstGeom>
        </p:spPr>
      </p:pic>
      <p:sp>
        <p:nvSpPr>
          <p:cNvPr id="2" name="Slide Number Placeholder 1">
            <a:extLst>
              <a:ext uri="{FF2B5EF4-FFF2-40B4-BE49-F238E27FC236}">
                <a16:creationId xmlns:a16="http://schemas.microsoft.com/office/drawing/2014/main" id="{D573B949-DD4E-8F4C-B2DD-5EA31D5145B4}"/>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18</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393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303711" y="5643578"/>
            <a:ext cx="6482999"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982" y="5916583"/>
            <a:ext cx="378042"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6030162" y="5916583"/>
            <a:ext cx="1836204"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1459110" y="116632"/>
            <a:ext cx="6172200" cy="792087"/>
          </a:xfrm>
          <a:solidFill>
            <a:schemeClr val="accent3">
              <a:lumMod val="20000"/>
              <a:lumOff val="80000"/>
            </a:schemeClr>
          </a:solidFill>
        </p:spPr>
        <p:txBody>
          <a:bodyPr>
            <a:noAutofit/>
          </a:bodyPr>
          <a:lstStyle/>
          <a:p>
            <a:r>
              <a:rPr lang="en-GB" sz="3600" b="1" cap="small">
                <a:latin typeface="Arial" panose="020B0604020202020204" pitchFamily="34" charset="0"/>
                <a:cs typeface="Arial" panose="020B0604020202020204" pitchFamily="34" charset="0"/>
              </a:rPr>
              <a:t>Gender</a:t>
            </a:r>
            <a:endParaRPr lang="en-ZA" sz="3600" cap="sma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03713" y="5830138"/>
            <a:ext cx="2012513" cy="915012"/>
          </a:xfrm>
          <a:prstGeom prst="rect">
            <a:avLst/>
          </a:prstGeom>
        </p:spPr>
      </p:pic>
      <p:sp>
        <p:nvSpPr>
          <p:cNvPr id="2" name="Slide Number Placeholder 1">
            <a:extLst>
              <a:ext uri="{FF2B5EF4-FFF2-40B4-BE49-F238E27FC236}">
                <a16:creationId xmlns:a16="http://schemas.microsoft.com/office/drawing/2014/main" id="{C0442B2D-C07C-E34A-8ACB-F35A984A7FD6}"/>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19</a:t>
            </a:fld>
            <a:endParaRPr lang="en-US" b="1">
              <a:solidFill>
                <a:schemeClr val="tx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4F797119-D24E-814A-A16A-486949C41B97}"/>
              </a:ext>
            </a:extLst>
          </p:cNvPr>
          <p:cNvGraphicFramePr>
            <a:graphicFrameLocks noGrp="1"/>
          </p:cNvGraphicFramePr>
          <p:nvPr>
            <p:extLst>
              <p:ext uri="{D42A27DB-BD31-4B8C-83A1-F6EECF244321}">
                <p14:modId xmlns:p14="http://schemas.microsoft.com/office/powerpoint/2010/main" val="2593357243"/>
              </p:ext>
            </p:extLst>
          </p:nvPr>
        </p:nvGraphicFramePr>
        <p:xfrm>
          <a:off x="413537" y="1180136"/>
          <a:ext cx="7992890" cy="1607668"/>
        </p:xfrm>
        <a:graphic>
          <a:graphicData uri="http://schemas.openxmlformats.org/drawingml/2006/table">
            <a:tbl>
              <a:tblPr firstRow="1" bandRow="1">
                <a:tableStyleId>{5C22544A-7EE6-4342-B048-85BDC9FD1C3A}</a:tableStyleId>
              </a:tblPr>
              <a:tblGrid>
                <a:gridCol w="1598578">
                  <a:extLst>
                    <a:ext uri="{9D8B030D-6E8A-4147-A177-3AD203B41FA5}">
                      <a16:colId xmlns:a16="http://schemas.microsoft.com/office/drawing/2014/main" val="2528091306"/>
                    </a:ext>
                  </a:extLst>
                </a:gridCol>
                <a:gridCol w="1598578">
                  <a:extLst>
                    <a:ext uri="{9D8B030D-6E8A-4147-A177-3AD203B41FA5}">
                      <a16:colId xmlns:a16="http://schemas.microsoft.com/office/drawing/2014/main" val="2101126327"/>
                    </a:ext>
                  </a:extLst>
                </a:gridCol>
                <a:gridCol w="1598578">
                  <a:extLst>
                    <a:ext uri="{9D8B030D-6E8A-4147-A177-3AD203B41FA5}">
                      <a16:colId xmlns:a16="http://schemas.microsoft.com/office/drawing/2014/main" val="2628903512"/>
                    </a:ext>
                  </a:extLst>
                </a:gridCol>
                <a:gridCol w="1598578">
                  <a:extLst>
                    <a:ext uri="{9D8B030D-6E8A-4147-A177-3AD203B41FA5}">
                      <a16:colId xmlns:a16="http://schemas.microsoft.com/office/drawing/2014/main" val="1160833668"/>
                    </a:ext>
                  </a:extLst>
                </a:gridCol>
                <a:gridCol w="1598578">
                  <a:extLst>
                    <a:ext uri="{9D8B030D-6E8A-4147-A177-3AD203B41FA5}">
                      <a16:colId xmlns:a16="http://schemas.microsoft.com/office/drawing/2014/main" val="38918596"/>
                    </a:ext>
                  </a:extLst>
                </a:gridCol>
              </a:tblGrid>
              <a:tr h="499403">
                <a:tc>
                  <a:txBody>
                    <a:bodyPr/>
                    <a:lstStyle/>
                    <a:p>
                      <a:pPr marL="0" algn="l" defTabSz="914400" rtl="0" eaLnBrk="1" latinLnBrk="0" hangingPunct="1"/>
                      <a:r>
                        <a:rPr lang="en-US" sz="1800" b="1" kern="1200" cap="small">
                          <a:solidFill>
                            <a:schemeClr val="dk1"/>
                          </a:solidFill>
                          <a:effectLst/>
                          <a:latin typeface="Arial Bold"/>
                          <a:ea typeface="+mn-ea"/>
                          <a:cs typeface="Times New Roman" panose="02020603050405020304" pitchFamily="18" charset="0"/>
                        </a:rPr>
                        <a:t>Gender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Bold"/>
                          <a:ea typeface="+mn-ea"/>
                          <a:cs typeface="Times New Roman" panose="02020603050405020304" pitchFamily="18" charset="0"/>
                        </a:rPr>
                        <a:t>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Bold"/>
                          <a:ea typeface="+mn-ea"/>
                          <a:cs typeface="Times New Roman" panose="02020603050405020304" pitchFamily="18" charset="0"/>
                        </a:rPr>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Bold"/>
                          <a:ea typeface="+mn-ea"/>
                          <a:cs typeface="Times New Roman" panose="02020603050405020304" pitchFamily="18" charset="0"/>
                        </a:rPr>
                        <a:t>2019/20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Bold"/>
                          <a:ea typeface="+mn-ea"/>
                          <a:cs typeface="Times New Roman" panose="02020603050405020304" pitchFamily="18" charset="0"/>
                        </a:rPr>
                        <a:t>HSRC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247893088"/>
                  </a:ext>
                </a:extLst>
              </a:tr>
              <a:tr h="499403">
                <a:tc>
                  <a:txBody>
                    <a:bodyPr/>
                    <a:lstStyle/>
                    <a:p>
                      <a:r>
                        <a:rPr lang="en-US" sz="1800" b="1" kern="1200" cap="small">
                          <a:solidFill>
                            <a:schemeClr val="dk1"/>
                          </a:solidFill>
                          <a:effectLst/>
                          <a:latin typeface="Arial Bold"/>
                          <a:cs typeface="Times New Roman" panose="02020603050405020304" pitchFamily="18" charset="0"/>
                        </a:rPr>
                        <a:t>Male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71%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283210" algn="ctr" defTabSz="914400" rtl="0" eaLnBrk="1" latinLnBrk="0" hangingPunct="1">
                        <a:lnSpc>
                          <a:spcPct val="150000"/>
                        </a:lnSpc>
                        <a:spcAft>
                          <a:spcPts val="0"/>
                        </a:spcAft>
                      </a:pPr>
                      <a:r>
                        <a:rPr lang="en-US" sz="1600" b="1" kern="1200">
                          <a:solidFill>
                            <a:schemeClr val="dk1"/>
                          </a:solidFill>
                          <a:effectLst/>
                          <a:latin typeface="Arial" panose="020B0604020202020204" pitchFamily="34" charset="0"/>
                          <a:cs typeface="Arial" panose="020B0604020202020204" pitchFamily="34" charset="0"/>
                        </a:rPr>
                        <a:t>69%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283210" algn="ctr" defTabSz="914400" rtl="0" eaLnBrk="1" latinLnBrk="0" hangingPunct="1">
                        <a:lnSpc>
                          <a:spcPct val="150000"/>
                        </a:lnSpc>
                        <a:spcAft>
                          <a:spcPts val="0"/>
                        </a:spcAft>
                      </a:pPr>
                      <a:r>
                        <a:rPr lang="en-ZA" sz="1600" b="1" kern="1200">
                          <a:solidFill>
                            <a:schemeClr val="dk1"/>
                          </a:solidFill>
                          <a:effectLst/>
                          <a:latin typeface="Arial" panose="020B0604020202020204" pitchFamily="34" charset="0"/>
                          <a:ea typeface="Arial" panose="020B0604020202020204" pitchFamily="34" charset="0"/>
                          <a:cs typeface="Arial" panose="020B0604020202020204" pitchFamily="34" charset="0"/>
                        </a:rPr>
                        <a:t>49%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283210" algn="ctr" defTabSz="914400" rtl="0" eaLnBrk="1" latinLnBrk="0" hangingPunct="1">
                        <a:lnSpc>
                          <a:spcPct val="150000"/>
                        </a:lnSpc>
                        <a:spcAft>
                          <a:spcPts val="0"/>
                        </a:spcAft>
                      </a:pPr>
                      <a:r>
                        <a:rPr lang="en-US" sz="1600" b="1" kern="1200">
                          <a:solidFill>
                            <a:schemeClr val="dk1"/>
                          </a:solidFill>
                          <a:effectLst/>
                          <a:latin typeface="Arial" panose="020B0604020202020204" pitchFamily="34" charset="0"/>
                          <a:cs typeface="Arial" panose="020B0604020202020204" pitchFamily="34" charset="0"/>
                        </a:rPr>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47591"/>
                  </a:ext>
                </a:extLst>
              </a:tr>
              <a:tr h="608862">
                <a:tc>
                  <a:txBody>
                    <a:bodyPr/>
                    <a:lstStyle/>
                    <a:p>
                      <a:pPr marR="283210" algn="just">
                        <a:lnSpc>
                          <a:spcPct val="150000"/>
                        </a:lnSpc>
                        <a:spcAft>
                          <a:spcPts val="0"/>
                        </a:spcAft>
                      </a:pPr>
                      <a:r>
                        <a:rPr lang="en-ZA" sz="1800" b="1" cap="small">
                          <a:effectLst/>
                          <a:latin typeface="Arial Bold"/>
                          <a:ea typeface="Arial" panose="020B0604020202020204" pitchFamily="34" charset="0"/>
                          <a:cs typeface="Times New Roman" panose="02020603050405020304" pitchFamily="18" charset="0"/>
                        </a:rPr>
                        <a:t>Female</a:t>
                      </a:r>
                      <a:endParaRPr lang="en-ZA" sz="1800">
                        <a:effectLst/>
                        <a:latin typeface="Arial" panose="020B0604020202020204" pitchFamily="34" charset="0"/>
                        <a:ea typeface="Arial" panose="020B06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29%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283210" algn="ctr" defTabSz="914400" rtl="0" eaLnBrk="1" latinLnBrk="0" hangingPunct="1">
                        <a:lnSpc>
                          <a:spcPct val="150000"/>
                        </a:lnSpc>
                        <a:spcAft>
                          <a:spcPts val="0"/>
                        </a:spcAft>
                      </a:pPr>
                      <a:r>
                        <a:rPr lang="en-US" sz="1600" b="1" kern="1200">
                          <a:solidFill>
                            <a:schemeClr val="dk1"/>
                          </a:solidFill>
                          <a:effectLst/>
                          <a:latin typeface="Arial" panose="020B0604020202020204" pitchFamily="34" charset="0"/>
                          <a:cs typeface="Arial" panose="020B0604020202020204" pitchFamily="34" charset="0"/>
                        </a:rPr>
                        <a:t>31%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283210" algn="ctr" defTabSz="914400" rtl="0" eaLnBrk="1" latinLnBrk="0" hangingPunct="1">
                        <a:lnSpc>
                          <a:spcPct val="150000"/>
                        </a:lnSpc>
                        <a:spcAft>
                          <a:spcPts val="0"/>
                        </a:spcAft>
                      </a:pPr>
                      <a:r>
                        <a:rPr lang="en-ZA" sz="1600" b="1" kern="1200">
                          <a:solidFill>
                            <a:schemeClr val="dk1"/>
                          </a:solidFill>
                          <a:effectLst/>
                          <a:latin typeface="Arial" panose="020B0604020202020204" pitchFamily="34" charset="0"/>
                          <a:ea typeface="Arial" panose="020B0604020202020204" pitchFamily="34" charset="0"/>
                          <a:cs typeface="Arial" panose="020B0604020202020204" pitchFamily="34" charset="0"/>
                        </a:rPr>
                        <a:t>51%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283210" algn="ctr" defTabSz="914400" rtl="0" eaLnBrk="1" latinLnBrk="0" hangingPunct="1">
                        <a:lnSpc>
                          <a:spcPct val="150000"/>
                        </a:lnSpc>
                        <a:spcAft>
                          <a:spcPts val="0"/>
                        </a:spcAft>
                      </a:pPr>
                      <a:r>
                        <a:rPr lang="en-US" sz="1600" b="1" kern="1200">
                          <a:solidFill>
                            <a:schemeClr val="dk1"/>
                          </a:solidFill>
                          <a:effectLst/>
                          <a:latin typeface="Arial" panose="020B0604020202020204" pitchFamily="34" charset="0"/>
                          <a:cs typeface="Arial" panose="020B0604020202020204" pitchFamily="34" charset="0"/>
                        </a:rPr>
                        <a:t>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936068"/>
                  </a:ext>
                </a:extLst>
              </a:tr>
            </a:tbl>
          </a:graphicData>
        </a:graphic>
      </p:graphicFrame>
      <p:sp>
        <p:nvSpPr>
          <p:cNvPr id="4" name="TextBox 3">
            <a:extLst>
              <a:ext uri="{FF2B5EF4-FFF2-40B4-BE49-F238E27FC236}">
                <a16:creationId xmlns:a16="http://schemas.microsoft.com/office/drawing/2014/main" id="{B91CD436-A9DA-6D48-943C-F87E89816767}"/>
              </a:ext>
            </a:extLst>
          </p:cNvPr>
          <p:cNvSpPr txBox="1"/>
          <p:nvPr/>
        </p:nvSpPr>
        <p:spPr>
          <a:xfrm>
            <a:off x="413537" y="3197875"/>
            <a:ext cx="8118903" cy="2031325"/>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HRSC concluded that DEFF exceeded the EPWP gender target, notably the majority were older women. </a:t>
            </a:r>
            <a:endParaRPr lang="en-ZA" dirty="0"/>
          </a:p>
          <a:p>
            <a:pPr marL="285750" indent="-285750">
              <a:buFont typeface="Arial" panose="020B0604020202020204" pitchFamily="34" charset="0"/>
              <a:buChar char="•"/>
            </a:pPr>
            <a:r>
              <a:rPr lang="en-ZA" dirty="0">
                <a:latin typeface="Arial" panose="020B0604020202020204" pitchFamily="34" charset="0"/>
                <a:cs typeface="Arial" panose="020B0604020202020204" pitchFamily="34" charset="0"/>
              </a:rPr>
              <a:t>Noting that historically firefighting is a male-dominated profession, the WOF studies demonstrated that WOF has challenged industry stereotypes. </a:t>
            </a:r>
          </a:p>
          <a:p>
            <a:pPr marL="285750" indent="-285750">
              <a:buFont typeface="Arial" panose="020B0604020202020204" pitchFamily="34" charset="0"/>
              <a:buChar char="•"/>
            </a:pPr>
            <a:r>
              <a:rPr lang="en-ZA" dirty="0">
                <a:latin typeface="Arial" panose="020B0604020202020204" pitchFamily="34" charset="0"/>
                <a:cs typeface="Arial" panose="020B0604020202020204" pitchFamily="34" charset="0"/>
              </a:rPr>
              <a:t>54% of the 2019/20 FF Respondents were female (54%), while the actual number of females in the Study population is 33%. </a:t>
            </a:r>
          </a:p>
          <a:p>
            <a:pPr marL="285750" indent="-285750">
              <a:buFont typeface="Arial" panose="020B0604020202020204" pitchFamily="34" charset="0"/>
              <a:buChar char="•"/>
            </a:pPr>
            <a:endParaRPr lang="en-Z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6477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643578"/>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5887446"/>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57200" y="5633"/>
            <a:ext cx="8229600" cy="650699"/>
          </a:xfrm>
          <a:solidFill>
            <a:schemeClr val="accent3">
              <a:lumMod val="20000"/>
              <a:lumOff val="80000"/>
            </a:schemeClr>
          </a:solidFill>
          <a:ln>
            <a:noFill/>
          </a:ln>
        </p:spPr>
        <p:txBody>
          <a:bodyPr>
            <a:normAutofit/>
          </a:bodyPr>
          <a:lstStyle/>
          <a:p>
            <a:r>
              <a:rPr lang="en-GB" sz="3600" b="1" cap="small" dirty="0">
                <a:solidFill>
                  <a:srgbClr val="26411B"/>
                </a:solidFill>
                <a:latin typeface="Arial" panose="020B0604020202020204" pitchFamily="34" charset="0"/>
                <a:cs typeface="Arial" panose="020B0604020202020204" pitchFamily="34" charset="0"/>
              </a:rPr>
              <a:t>Background</a:t>
            </a:r>
            <a:endParaRPr lang="en-ZA" sz="3600" cap="small" dirty="0">
              <a:latin typeface="Arial" panose="020B0604020202020204" pitchFamily="34" charset="0"/>
              <a:cs typeface="Arial" panose="020B0604020202020204" pitchFamily="34" charset="0"/>
            </a:endParaRPr>
          </a:p>
        </p:txBody>
      </p:sp>
      <p:sp>
        <p:nvSpPr>
          <p:cNvPr id="10" name="Content Placeholder 9"/>
          <p:cNvSpPr>
            <a:spLocks noGrp="1"/>
          </p:cNvSpPr>
          <p:nvPr>
            <p:ph idx="1"/>
          </p:nvPr>
        </p:nvSpPr>
        <p:spPr>
          <a:xfrm>
            <a:off x="320490" y="656333"/>
            <a:ext cx="8643998" cy="4985658"/>
          </a:xfrm>
        </p:spPr>
        <p:txBody>
          <a:bodyPr>
            <a:noAutofit/>
          </a:bodyPr>
          <a:lstStyle/>
          <a:p>
            <a:pPr algn="just">
              <a:spcBef>
                <a:spcPts val="0"/>
              </a:spcBef>
            </a:pPr>
            <a:r>
              <a:rPr lang="en-ZA" sz="1600" dirty="0">
                <a:latin typeface="Arial" panose="020B0604020202020204" pitchFamily="34" charset="0"/>
                <a:cs typeface="Arial" panose="020B0604020202020204" pitchFamily="34" charset="0"/>
              </a:rPr>
              <a:t>WOF is contractually bound to examine, measure and report on the impact of the Expanded Public Works Programme (EPWP) work opportunity on the lives of participants </a:t>
            </a:r>
          </a:p>
          <a:p>
            <a:pPr algn="just">
              <a:spcBef>
                <a:spcPts val="0"/>
              </a:spcBef>
            </a:pPr>
            <a:endParaRPr lang="en-GB" sz="1600" dirty="0">
              <a:latin typeface="Arial" panose="020B0604020202020204" pitchFamily="34" charset="0"/>
              <a:cs typeface="Arial" panose="020B0604020202020204" pitchFamily="34" charset="0"/>
            </a:endParaRPr>
          </a:p>
          <a:p>
            <a:pPr algn="just">
              <a:spcBef>
                <a:spcPts val="0"/>
              </a:spcBef>
            </a:pPr>
            <a:r>
              <a:rPr lang="en-GB" sz="1600" dirty="0">
                <a:latin typeface="Arial" panose="020B0604020202020204" pitchFamily="34" charset="0"/>
                <a:cs typeface="Arial" panose="020B0604020202020204" pitchFamily="34" charset="0"/>
              </a:rPr>
              <a:t>At its March 2020 meeting, the NRM Oversight Committee commissioned a Comparative Analysis between the findings of the 2019/20 Social Impact Study and the findings of previous WOF Social Impact Studies and the 2019 DEFF-EPWP Impact Study conducted by the HSRC.</a:t>
            </a:r>
            <a:endParaRPr lang="en-ZA" sz="1600" dirty="0">
              <a:latin typeface="Arial" panose="020B0604020202020204" pitchFamily="34" charset="0"/>
              <a:cs typeface="Arial" panose="020B0604020202020204" pitchFamily="34" charset="0"/>
            </a:endParaRPr>
          </a:p>
          <a:p>
            <a:pPr marL="0" indent="0" algn="just">
              <a:spcBef>
                <a:spcPts val="0"/>
              </a:spcBef>
              <a:buNone/>
            </a:pPr>
            <a:endParaRPr lang="en-ZA" sz="1600" dirty="0">
              <a:latin typeface="Arial" panose="020B0604020202020204" pitchFamily="34" charset="0"/>
              <a:cs typeface="Arial" panose="020B0604020202020204" pitchFamily="34" charset="0"/>
            </a:endParaRPr>
          </a:p>
          <a:p>
            <a:pPr algn="just">
              <a:spcBef>
                <a:spcPts val="0"/>
              </a:spcBef>
            </a:pPr>
            <a:r>
              <a:rPr lang="en-ZA" sz="1600" dirty="0">
                <a:latin typeface="Arial" panose="020B0604020202020204" pitchFamily="34" charset="0"/>
                <a:cs typeface="Arial" panose="020B0604020202020204" pitchFamily="34" charset="0"/>
              </a:rPr>
              <a:t>At the </a:t>
            </a:r>
            <a:r>
              <a:rPr lang="en-GB" sz="1600" dirty="0">
                <a:latin typeface="Arial" panose="020B0604020202020204" pitchFamily="34" charset="0"/>
                <a:cs typeface="Arial" panose="020B0604020202020204" pitchFamily="34" charset="0"/>
              </a:rPr>
              <a:t>Department of Environment, Forestry and Fisheries (DEFF) </a:t>
            </a:r>
            <a:r>
              <a:rPr lang="en-ZA" sz="1600" dirty="0">
                <a:latin typeface="Arial" panose="020B0604020202020204" pitchFamily="34" charset="0"/>
                <a:cs typeface="Arial" panose="020B0604020202020204" pitchFamily="34" charset="0"/>
              </a:rPr>
              <a:t>EPWP is overseen by the Environmental Programmes Branch (EP) and its two sub-programmes, Environmental Protection and Infrastructure Programme (EPIP) and Natural Resource Management (NRM). Working on Fire resorts under the ambit of NRM. </a:t>
            </a:r>
          </a:p>
          <a:p>
            <a:pPr algn="just">
              <a:spcBef>
                <a:spcPts val="0"/>
              </a:spcBef>
            </a:pPr>
            <a:endParaRPr lang="en-ZA" sz="1600" dirty="0">
              <a:latin typeface="Arial" panose="020B0604020202020204" pitchFamily="34" charset="0"/>
              <a:cs typeface="Arial" panose="020B0604020202020204" pitchFamily="34" charset="0"/>
            </a:endParaRPr>
          </a:p>
          <a:p>
            <a:pPr algn="just">
              <a:spcBef>
                <a:spcPts val="0"/>
              </a:spcBef>
            </a:pPr>
            <a:r>
              <a:rPr lang="en-ZA" sz="1600" dirty="0">
                <a:latin typeface="Arial" panose="020B0604020202020204" pitchFamily="34" charset="0"/>
                <a:cs typeface="Arial" panose="020B0604020202020204" pitchFamily="34" charset="0"/>
              </a:rPr>
              <a:t>Notably, the Department and this Branch has two overall strategic goals, namely:</a:t>
            </a:r>
          </a:p>
          <a:p>
            <a:pPr lvl="1" indent="-430213" algn="just">
              <a:spcBef>
                <a:spcPts val="0"/>
              </a:spcBef>
              <a:buFont typeface="Courier New" panose="02070309020205020404" pitchFamily="49" charset="0"/>
              <a:buChar char="o"/>
            </a:pPr>
            <a:r>
              <a:rPr lang="en-ZA" sz="1600" dirty="0">
                <a:latin typeface="Arial" panose="020B0604020202020204" pitchFamily="34" charset="0"/>
                <a:cs typeface="Arial" panose="020B0604020202020204" pitchFamily="34" charset="0"/>
              </a:rPr>
              <a:t>Environmental assets conserved, valued, sustainably used, protected and continually enhanced; and, </a:t>
            </a:r>
          </a:p>
          <a:p>
            <a:pPr lvl="1" indent="-430213" algn="just">
              <a:spcBef>
                <a:spcPts val="0"/>
              </a:spcBef>
              <a:buFont typeface="Courier New" panose="02070309020205020404" pitchFamily="49" charset="0"/>
              <a:buChar char="o"/>
            </a:pPr>
            <a:r>
              <a:rPr lang="en-ZA" sz="1600" dirty="0">
                <a:latin typeface="Arial" panose="020B0604020202020204" pitchFamily="34" charset="0"/>
                <a:cs typeface="Arial" panose="020B0604020202020204" pitchFamily="34" charset="0"/>
              </a:rPr>
              <a:t>Enhanced socio-economic benefits and employment creation achieved for the present and future generations from a healthy environment.</a:t>
            </a: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830138"/>
            <a:ext cx="2683351" cy="915012"/>
          </a:xfrm>
          <a:prstGeom prst="rect">
            <a:avLst/>
          </a:prstGeom>
        </p:spPr>
      </p:pic>
      <p:sp>
        <p:nvSpPr>
          <p:cNvPr id="2" name="Slide Number Placeholder 1">
            <a:extLst>
              <a:ext uri="{FF2B5EF4-FFF2-40B4-BE49-F238E27FC236}">
                <a16:creationId xmlns:a16="http://schemas.microsoft.com/office/drawing/2014/main" id="{A462C7B8-4A42-D441-814D-80EC8E1CF268}"/>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2</a:t>
            </a:fld>
            <a:endParaRPr lang="en-US" sz="14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527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303711" y="5643578"/>
            <a:ext cx="6482999"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982" y="5916583"/>
            <a:ext cx="378042"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6030162" y="5916583"/>
            <a:ext cx="1836204"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1459110" y="116632"/>
            <a:ext cx="6172200" cy="792087"/>
          </a:xfrm>
          <a:solidFill>
            <a:schemeClr val="accent3">
              <a:lumMod val="20000"/>
              <a:lumOff val="80000"/>
            </a:schemeClr>
          </a:solidFill>
        </p:spPr>
        <p:txBody>
          <a:bodyPr>
            <a:noAutofit/>
          </a:bodyPr>
          <a:lstStyle/>
          <a:p>
            <a:r>
              <a:rPr lang="en-GB" sz="3600" b="1" cap="small">
                <a:latin typeface="Arial" panose="020B0604020202020204" pitchFamily="34" charset="0"/>
                <a:cs typeface="Arial" panose="020B0604020202020204" pitchFamily="34" charset="0"/>
              </a:rPr>
              <a:t>Race</a:t>
            </a:r>
            <a:endParaRPr lang="en-ZA" sz="3600" cap="sma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03713" y="5830138"/>
            <a:ext cx="2012513" cy="915012"/>
          </a:xfrm>
          <a:prstGeom prst="rect">
            <a:avLst/>
          </a:prstGeom>
        </p:spPr>
      </p:pic>
      <p:sp>
        <p:nvSpPr>
          <p:cNvPr id="2" name="Slide Number Placeholder 1">
            <a:extLst>
              <a:ext uri="{FF2B5EF4-FFF2-40B4-BE49-F238E27FC236}">
                <a16:creationId xmlns:a16="http://schemas.microsoft.com/office/drawing/2014/main" id="{C0442B2D-C07C-E34A-8ACB-F35A984A7FD6}"/>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20</a:t>
            </a:fld>
            <a:endParaRPr lang="en-US" b="1">
              <a:solidFill>
                <a:schemeClr val="tx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4F797119-D24E-814A-A16A-486949C41B97}"/>
              </a:ext>
            </a:extLst>
          </p:cNvPr>
          <p:cNvGraphicFramePr>
            <a:graphicFrameLocks noGrp="1"/>
          </p:cNvGraphicFramePr>
          <p:nvPr>
            <p:extLst>
              <p:ext uri="{D42A27DB-BD31-4B8C-83A1-F6EECF244321}">
                <p14:modId xmlns:p14="http://schemas.microsoft.com/office/powerpoint/2010/main" val="647829397"/>
              </p:ext>
            </p:extLst>
          </p:nvPr>
        </p:nvGraphicFramePr>
        <p:xfrm>
          <a:off x="413537" y="1180136"/>
          <a:ext cx="7992890" cy="2357207"/>
        </p:xfrm>
        <a:graphic>
          <a:graphicData uri="http://schemas.openxmlformats.org/drawingml/2006/table">
            <a:tbl>
              <a:tblPr firstRow="1" bandRow="1">
                <a:tableStyleId>{5C22544A-7EE6-4342-B048-85BDC9FD1C3A}</a:tableStyleId>
              </a:tblPr>
              <a:tblGrid>
                <a:gridCol w="1598578">
                  <a:extLst>
                    <a:ext uri="{9D8B030D-6E8A-4147-A177-3AD203B41FA5}">
                      <a16:colId xmlns:a16="http://schemas.microsoft.com/office/drawing/2014/main" val="2528091306"/>
                    </a:ext>
                  </a:extLst>
                </a:gridCol>
                <a:gridCol w="1598578">
                  <a:extLst>
                    <a:ext uri="{9D8B030D-6E8A-4147-A177-3AD203B41FA5}">
                      <a16:colId xmlns:a16="http://schemas.microsoft.com/office/drawing/2014/main" val="2101126327"/>
                    </a:ext>
                  </a:extLst>
                </a:gridCol>
                <a:gridCol w="1598578">
                  <a:extLst>
                    <a:ext uri="{9D8B030D-6E8A-4147-A177-3AD203B41FA5}">
                      <a16:colId xmlns:a16="http://schemas.microsoft.com/office/drawing/2014/main" val="2628903512"/>
                    </a:ext>
                  </a:extLst>
                </a:gridCol>
                <a:gridCol w="1598578">
                  <a:extLst>
                    <a:ext uri="{9D8B030D-6E8A-4147-A177-3AD203B41FA5}">
                      <a16:colId xmlns:a16="http://schemas.microsoft.com/office/drawing/2014/main" val="1160833668"/>
                    </a:ext>
                  </a:extLst>
                </a:gridCol>
                <a:gridCol w="1598578">
                  <a:extLst>
                    <a:ext uri="{9D8B030D-6E8A-4147-A177-3AD203B41FA5}">
                      <a16:colId xmlns:a16="http://schemas.microsoft.com/office/drawing/2014/main" val="38918596"/>
                    </a:ext>
                  </a:extLst>
                </a:gridCol>
              </a:tblGrid>
              <a:tr h="499403">
                <a:tc>
                  <a:txBody>
                    <a:bodyPr/>
                    <a:lstStyle/>
                    <a:p>
                      <a:pPr marL="0" algn="l" defTabSz="914400" rtl="0" eaLnBrk="1" latinLnBrk="0" hangingPunct="1"/>
                      <a:r>
                        <a:rPr lang="en-US" sz="1800" b="1" kern="1200" cap="small">
                          <a:solidFill>
                            <a:schemeClr val="dk1"/>
                          </a:solidFill>
                          <a:effectLst/>
                          <a:latin typeface="Arial Bold"/>
                          <a:ea typeface="+mn-ea"/>
                          <a:cs typeface="Times New Roman" panose="02020603050405020304" pitchFamily="18" charset="0"/>
                        </a:rPr>
                        <a:t>Gender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Bold"/>
                          <a:ea typeface="+mn-ea"/>
                          <a:cs typeface="Times New Roman" panose="02020603050405020304" pitchFamily="18" charset="0"/>
                        </a:rPr>
                        <a:t>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Bold"/>
                          <a:ea typeface="+mn-ea"/>
                          <a:cs typeface="Times New Roman" panose="02020603050405020304" pitchFamily="18" charset="0"/>
                        </a:rPr>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Bold"/>
                          <a:ea typeface="+mn-ea"/>
                          <a:cs typeface="Times New Roman" panose="02020603050405020304" pitchFamily="18" charset="0"/>
                        </a:rPr>
                        <a:t>2019/20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Bold"/>
                          <a:ea typeface="+mn-ea"/>
                          <a:cs typeface="Times New Roman" panose="02020603050405020304" pitchFamily="18" charset="0"/>
                        </a:rPr>
                        <a:t>HSRC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247893088"/>
                  </a:ext>
                </a:extLst>
              </a:tr>
              <a:tr h="499403">
                <a:tc>
                  <a:txBody>
                    <a:bodyPr/>
                    <a:lstStyle/>
                    <a:p>
                      <a:r>
                        <a:rPr lang="en-US" sz="1800" b="1" kern="1200" cap="small">
                          <a:solidFill>
                            <a:schemeClr val="dk1"/>
                          </a:solidFill>
                          <a:effectLst/>
                          <a:latin typeface="Arial Bold"/>
                          <a:cs typeface="Times New Roman" panose="02020603050405020304" pitchFamily="18" charset="0"/>
                        </a:rPr>
                        <a:t>African Black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Times New Roman" panose="02020603050405020304" pitchFamily="18" charset="0"/>
                        </a:rPr>
                        <a:t>92%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Times New Roman" panose="02020603050405020304" pitchFamily="18" charset="0"/>
                        </a:rPr>
                        <a:t>97%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Times New Roman" panose="02020603050405020304" pitchFamily="18" charset="0"/>
                        </a:rPr>
                        <a:t>88%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just">
                        <a:lnSpc>
                          <a:spcPct val="150000"/>
                        </a:lnSpc>
                        <a:spcAft>
                          <a:spcPts val="0"/>
                        </a:spcAft>
                      </a:pPr>
                      <a:r>
                        <a:rPr lang="en-ZA" sz="1600" b="1">
                          <a:effectLst/>
                          <a:latin typeface="Arial" panose="020B0604020202020204" pitchFamily="34" charset="0"/>
                          <a:ea typeface="Arial" panose="020B0604020202020204" pitchFamily="34" charset="0"/>
                          <a:cs typeface="Times New Roman" panose="02020603050405020304" pitchFamily="18" charset="0"/>
                        </a:rPr>
                        <a:t>Unknown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47591"/>
                  </a:ext>
                </a:extLst>
              </a:tr>
              <a:tr h="608862">
                <a:tc>
                  <a:txBody>
                    <a:bodyPr/>
                    <a:lstStyle/>
                    <a:p>
                      <a:pPr marR="283210" algn="just">
                        <a:lnSpc>
                          <a:spcPct val="150000"/>
                        </a:lnSpc>
                        <a:spcAft>
                          <a:spcPts val="0"/>
                        </a:spcAft>
                      </a:pPr>
                      <a:r>
                        <a:rPr lang="en-ZA" sz="1800" b="1" cap="small">
                          <a:effectLst/>
                          <a:latin typeface="Arial Bold"/>
                          <a:ea typeface="Arial" panose="020B0604020202020204" pitchFamily="34" charset="0"/>
                          <a:cs typeface="Times New Roman" panose="02020603050405020304" pitchFamily="18" charset="0"/>
                        </a:rPr>
                        <a:t>Coloured</a:t>
                      </a:r>
                      <a:endParaRPr lang="en-ZA" sz="1800">
                        <a:effectLst/>
                        <a:latin typeface="Arial" panose="020B0604020202020204" pitchFamily="34" charset="0"/>
                        <a:ea typeface="Arial" panose="020B06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Times New Roman" panose="02020603050405020304" pitchFamily="18" charset="0"/>
                        </a:rPr>
                        <a:t>7.2%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Times New Roman" panose="02020603050405020304" pitchFamily="18"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Times New Roman" panose="02020603050405020304" pitchFamily="18" charset="0"/>
                        </a:rPr>
                        <a:t>12%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just">
                        <a:lnSpc>
                          <a:spcPct val="150000"/>
                        </a:lnSpc>
                        <a:spcAft>
                          <a:spcPts val="0"/>
                        </a:spcAft>
                      </a:pPr>
                      <a:r>
                        <a:rPr lang="en-ZA" sz="1600" b="1">
                          <a:effectLst/>
                          <a:latin typeface="Arial" panose="020B0604020202020204" pitchFamily="34" charset="0"/>
                          <a:ea typeface="Arial" panose="020B0604020202020204" pitchFamily="34" charset="0"/>
                          <a:cs typeface="Times New Roman" panose="02020603050405020304" pitchFamily="18" charset="0"/>
                        </a:rPr>
                        <a:t>Unknown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936068"/>
                  </a:ext>
                </a:extLst>
              </a:tr>
              <a:tr h="608862">
                <a:tc>
                  <a:txBody>
                    <a:bodyPr/>
                    <a:lstStyle/>
                    <a:p>
                      <a:pPr marR="283210" algn="just">
                        <a:lnSpc>
                          <a:spcPct val="150000"/>
                        </a:lnSpc>
                        <a:spcAft>
                          <a:spcPts val="0"/>
                        </a:spcAft>
                      </a:pPr>
                      <a:r>
                        <a:rPr lang="en-ZA" sz="1800" b="1" kern="1200" cap="small">
                          <a:solidFill>
                            <a:schemeClr val="dk1"/>
                          </a:solidFill>
                          <a:effectLst/>
                          <a:latin typeface="Arial Bold"/>
                          <a:ea typeface="Arial" panose="020B0604020202020204" pitchFamily="34" charset="0"/>
                          <a:cs typeface="Times New Roman" panose="02020603050405020304" pitchFamily="18" charset="0"/>
                        </a:rPr>
                        <a:t>Indian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Times New Roman" panose="02020603050405020304" pitchFamily="18" charset="0"/>
                        </a:rPr>
                        <a:t>0.3%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Times New Roman" panose="02020603050405020304" pitchFamily="18" charset="0"/>
                        </a:rPr>
                        <a:t>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Times New Roman" panose="02020603050405020304" pitchFamily="18" charset="0"/>
                        </a:rPr>
                        <a:t>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just">
                        <a:lnSpc>
                          <a:spcPct val="150000"/>
                        </a:lnSpc>
                        <a:spcAft>
                          <a:spcPts val="0"/>
                        </a:spcAft>
                      </a:pPr>
                      <a:r>
                        <a:rPr lang="en-ZA" sz="1600" b="1">
                          <a:effectLst/>
                          <a:latin typeface="Arial" panose="020B0604020202020204" pitchFamily="34" charset="0"/>
                          <a:ea typeface="Arial" panose="020B0604020202020204" pitchFamily="34" charset="0"/>
                          <a:cs typeface="Times New Roman" panose="02020603050405020304" pitchFamily="18" charset="0"/>
                        </a:rPr>
                        <a:t>Unknown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4063862"/>
                  </a:ext>
                </a:extLst>
              </a:tr>
            </a:tbl>
          </a:graphicData>
        </a:graphic>
      </p:graphicFrame>
      <p:sp>
        <p:nvSpPr>
          <p:cNvPr id="4" name="TextBox 3">
            <a:extLst>
              <a:ext uri="{FF2B5EF4-FFF2-40B4-BE49-F238E27FC236}">
                <a16:creationId xmlns:a16="http://schemas.microsoft.com/office/drawing/2014/main" id="{B91CD436-A9DA-6D48-943C-F87E89816767}"/>
              </a:ext>
            </a:extLst>
          </p:cNvPr>
          <p:cNvSpPr txBox="1"/>
          <p:nvPr/>
        </p:nvSpPr>
        <p:spPr>
          <a:xfrm>
            <a:off x="414510" y="3749549"/>
            <a:ext cx="8118903" cy="1477328"/>
          </a:xfrm>
          <a:prstGeom prst="rect">
            <a:avLst/>
          </a:prstGeom>
          <a:noFill/>
        </p:spPr>
        <p:txBody>
          <a:bodyPr wrap="square" rtlCol="0">
            <a:spAutoFit/>
          </a:bodyPr>
          <a:lstStyle/>
          <a:p>
            <a:pPr marL="285750" indent="-285750" algn="just">
              <a:buFont typeface="Arial" panose="020B0604020202020204" pitchFamily="34" charset="0"/>
              <a:buChar char="•"/>
            </a:pPr>
            <a:r>
              <a:rPr lang="en-US">
                <a:latin typeface="Arial" panose="020B0604020202020204" pitchFamily="34" charset="0"/>
                <a:cs typeface="Arial" panose="020B0604020202020204" pitchFamily="34" charset="0"/>
              </a:rPr>
              <a:t>It is assumed that as race is not a EPWP target, it is not explicitly referenced in the HRSC Study. </a:t>
            </a:r>
            <a:endParaRPr lang="en-ZA">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ZA">
                <a:latin typeface="Arial" panose="020B0604020202020204" pitchFamily="34" charset="0"/>
                <a:cs typeface="Arial" panose="020B0604020202020204" pitchFamily="34" charset="0"/>
              </a:rPr>
              <a:t>The number of Coloureds 2019/20 was influenced by Alumni sample in the WC which comprised 20% coloured</a:t>
            </a:r>
          </a:p>
          <a:p>
            <a:pPr marL="285750" indent="-285750">
              <a:buFont typeface="Arial" panose="020B0604020202020204" pitchFamily="34" charset="0"/>
              <a:buChar char="•"/>
            </a:pPr>
            <a:endParaRPr lang="en-ZA">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0075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a:cxnSpLocks/>
          </p:cNvCxnSpPr>
          <p:nvPr/>
        </p:nvCxnSpPr>
        <p:spPr>
          <a:xfrm>
            <a:off x="413537" y="5877272"/>
            <a:ext cx="73731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982" y="6021288"/>
            <a:ext cx="378042" cy="723864"/>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32766" y="6094884"/>
            <a:ext cx="2133600" cy="655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1701924" y="40728"/>
            <a:ext cx="6172200" cy="792087"/>
          </a:xfrm>
          <a:solidFill>
            <a:schemeClr val="accent3">
              <a:lumMod val="20000"/>
              <a:lumOff val="80000"/>
            </a:schemeClr>
          </a:solidFill>
        </p:spPr>
        <p:txBody>
          <a:bodyPr>
            <a:noAutofit/>
          </a:bodyPr>
          <a:lstStyle/>
          <a:p>
            <a:r>
              <a:rPr lang="en-GB" sz="3600" b="1" cap="small">
                <a:latin typeface="Arial" panose="020B0604020202020204" pitchFamily="34" charset="0"/>
                <a:cs typeface="Arial" panose="020B0604020202020204" pitchFamily="34" charset="0"/>
              </a:rPr>
              <a:t>Age Profile</a:t>
            </a:r>
            <a:endParaRPr lang="en-ZA" sz="3600" cap="sma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1377" y="6021288"/>
            <a:ext cx="2012513" cy="762215"/>
          </a:xfrm>
          <a:prstGeom prst="rect">
            <a:avLst/>
          </a:prstGeom>
        </p:spPr>
      </p:pic>
      <p:sp>
        <p:nvSpPr>
          <p:cNvPr id="2" name="Slide Number Placeholder 1">
            <a:extLst>
              <a:ext uri="{FF2B5EF4-FFF2-40B4-BE49-F238E27FC236}">
                <a16:creationId xmlns:a16="http://schemas.microsoft.com/office/drawing/2014/main" id="{C0442B2D-C07C-E34A-8ACB-F35A984A7FD6}"/>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21</a:t>
            </a:fld>
            <a:endParaRPr lang="en-US" b="1">
              <a:solidFill>
                <a:schemeClr val="tx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4F797119-D24E-814A-A16A-486949C41B97}"/>
              </a:ext>
            </a:extLst>
          </p:cNvPr>
          <p:cNvGraphicFramePr>
            <a:graphicFrameLocks noGrp="1"/>
          </p:cNvGraphicFramePr>
          <p:nvPr>
            <p:extLst>
              <p:ext uri="{D42A27DB-BD31-4B8C-83A1-F6EECF244321}">
                <p14:modId xmlns:p14="http://schemas.microsoft.com/office/powerpoint/2010/main" val="3331394482"/>
              </p:ext>
            </p:extLst>
          </p:nvPr>
        </p:nvGraphicFramePr>
        <p:xfrm>
          <a:off x="413537" y="937668"/>
          <a:ext cx="7992890" cy="2611945"/>
        </p:xfrm>
        <a:graphic>
          <a:graphicData uri="http://schemas.openxmlformats.org/drawingml/2006/table">
            <a:tbl>
              <a:tblPr firstRow="1" bandRow="1">
                <a:tableStyleId>{5C22544A-7EE6-4342-B048-85BDC9FD1C3A}</a:tableStyleId>
              </a:tblPr>
              <a:tblGrid>
                <a:gridCol w="1598578">
                  <a:extLst>
                    <a:ext uri="{9D8B030D-6E8A-4147-A177-3AD203B41FA5}">
                      <a16:colId xmlns:a16="http://schemas.microsoft.com/office/drawing/2014/main" val="2528091306"/>
                    </a:ext>
                  </a:extLst>
                </a:gridCol>
                <a:gridCol w="1551773">
                  <a:extLst>
                    <a:ext uri="{9D8B030D-6E8A-4147-A177-3AD203B41FA5}">
                      <a16:colId xmlns:a16="http://schemas.microsoft.com/office/drawing/2014/main" val="2101126327"/>
                    </a:ext>
                  </a:extLst>
                </a:gridCol>
                <a:gridCol w="1645383">
                  <a:extLst>
                    <a:ext uri="{9D8B030D-6E8A-4147-A177-3AD203B41FA5}">
                      <a16:colId xmlns:a16="http://schemas.microsoft.com/office/drawing/2014/main" val="2628903512"/>
                    </a:ext>
                  </a:extLst>
                </a:gridCol>
                <a:gridCol w="1598578">
                  <a:extLst>
                    <a:ext uri="{9D8B030D-6E8A-4147-A177-3AD203B41FA5}">
                      <a16:colId xmlns:a16="http://schemas.microsoft.com/office/drawing/2014/main" val="1160833668"/>
                    </a:ext>
                  </a:extLst>
                </a:gridCol>
                <a:gridCol w="1598578">
                  <a:extLst>
                    <a:ext uri="{9D8B030D-6E8A-4147-A177-3AD203B41FA5}">
                      <a16:colId xmlns:a16="http://schemas.microsoft.com/office/drawing/2014/main" val="38918596"/>
                    </a:ext>
                  </a:extLst>
                </a:gridCol>
              </a:tblGrid>
              <a:tr h="499403">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Age Group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HSRC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247893088"/>
                  </a:ext>
                </a:extLst>
              </a:tr>
              <a:tr h="499403">
                <a:tc>
                  <a:txBody>
                    <a:bodyPr/>
                    <a:lstStyle/>
                    <a:p>
                      <a:r>
                        <a:rPr lang="en-US" sz="1800" b="1" kern="1200" cap="small">
                          <a:solidFill>
                            <a:schemeClr val="dk1"/>
                          </a:solidFill>
                          <a:effectLst/>
                          <a:latin typeface="Arial" panose="020B0604020202020204" pitchFamily="34" charset="0"/>
                          <a:cs typeface="Arial" panose="020B0604020202020204" pitchFamily="34" charset="0"/>
                        </a:rPr>
                        <a:t>18-35 (youth)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92.1%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93%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85%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66%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47591"/>
                  </a:ext>
                </a:extLst>
              </a:tr>
              <a:tr h="608862">
                <a:tc>
                  <a:txBody>
                    <a:bodyPr/>
                    <a:lstStyle/>
                    <a:p>
                      <a:pPr marR="283210" algn="just">
                        <a:lnSpc>
                          <a:spcPct val="150000"/>
                        </a:lnSpc>
                        <a:spcAft>
                          <a:spcPts val="0"/>
                        </a:spcAft>
                      </a:pPr>
                      <a:r>
                        <a:rPr lang="en-ZA" sz="1800" b="1" cap="small">
                          <a:effectLst/>
                          <a:latin typeface="Arial" panose="020B0604020202020204" pitchFamily="34" charset="0"/>
                          <a:ea typeface="Arial" panose="020B0604020202020204" pitchFamily="34" charset="0"/>
                          <a:cs typeface="Arial" panose="020B0604020202020204" pitchFamily="34" charset="0"/>
                        </a:rPr>
                        <a:t>36 - 45</a:t>
                      </a:r>
                      <a:endParaRPr lang="en-ZA" sz="1800">
                        <a:effectLst/>
                        <a:latin typeface="Arial" panose="020B0604020202020204" pitchFamily="34" charset="0"/>
                        <a:ea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7.3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5%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11%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40%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936068"/>
                  </a:ext>
                </a:extLst>
              </a:tr>
              <a:tr h="608862">
                <a:tc>
                  <a:txBody>
                    <a:bodyPr/>
                    <a:lstStyle/>
                    <a:p>
                      <a:pPr marR="283210" algn="just">
                        <a:lnSpc>
                          <a:spcPct val="150000"/>
                        </a:lnSpc>
                        <a:spcAft>
                          <a:spcPts val="0"/>
                        </a:spcAft>
                      </a:pPr>
                      <a:r>
                        <a:rPr lang="en-ZA" sz="1800" b="1" kern="1200" cap="small">
                          <a:solidFill>
                            <a:schemeClr val="dk1"/>
                          </a:solidFill>
                          <a:effectLst/>
                          <a:latin typeface="Arial" panose="020B0604020202020204" pitchFamily="34" charset="0"/>
                          <a:ea typeface="Arial" panose="020B0604020202020204" pitchFamily="34" charset="0"/>
                          <a:cs typeface="Arial" panose="020B0604020202020204" pitchFamily="34" charset="0"/>
                        </a:rPr>
                        <a:t>46 and older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0.6%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 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4063862"/>
                  </a:ext>
                </a:extLst>
              </a:tr>
            </a:tbl>
          </a:graphicData>
        </a:graphic>
      </p:graphicFrame>
      <p:sp>
        <p:nvSpPr>
          <p:cNvPr id="4" name="TextBox 3">
            <a:extLst>
              <a:ext uri="{FF2B5EF4-FFF2-40B4-BE49-F238E27FC236}">
                <a16:creationId xmlns:a16="http://schemas.microsoft.com/office/drawing/2014/main" id="{B91CD436-A9DA-6D48-943C-F87E89816767}"/>
              </a:ext>
            </a:extLst>
          </p:cNvPr>
          <p:cNvSpPr txBox="1"/>
          <p:nvPr/>
        </p:nvSpPr>
        <p:spPr>
          <a:xfrm>
            <a:off x="179512" y="3563713"/>
            <a:ext cx="8118903" cy="2369880"/>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Arial" panose="020B0604020202020204" pitchFamily="34" charset="0"/>
                <a:cs typeface="Arial" panose="020B0604020202020204" pitchFamily="34" charset="0"/>
              </a:rPr>
              <a:t>The HSRC Study noted that:</a:t>
            </a:r>
          </a:p>
          <a:p>
            <a:pPr marL="742950" lvl="1" indent="-285750" algn="just">
              <a:buFont typeface="Courier New" panose="02070309020205020404" pitchFamily="49" charset="0"/>
              <a:buChar char="o"/>
            </a:pPr>
            <a:r>
              <a:rPr lang="en-US" sz="1600" dirty="0">
                <a:latin typeface="Arial" panose="020B0604020202020204" pitchFamily="34" charset="0"/>
                <a:cs typeface="Arial" panose="020B0604020202020204" pitchFamily="34" charset="0"/>
              </a:rPr>
              <a:t>Women dominated the older cohorts</a:t>
            </a:r>
            <a:r>
              <a:rPr lang="en-ZA" sz="1600" dirty="0">
                <a:latin typeface="Arial" panose="020B0604020202020204" pitchFamily="34" charset="0"/>
                <a:cs typeface="Arial" panose="020B0604020202020204" pitchFamily="34" charset="0"/>
              </a:rPr>
              <a:t>, 30 - 59 years. </a:t>
            </a:r>
          </a:p>
          <a:p>
            <a:pPr marL="742950" lvl="1" indent="-285750" algn="just">
              <a:buFont typeface="Courier New" panose="02070309020205020404" pitchFamily="49" charset="0"/>
              <a:buChar char="o"/>
            </a:pPr>
            <a:r>
              <a:rPr lang="en-ZA" sz="1600" dirty="0">
                <a:latin typeface="Arial" panose="020B0604020202020204" pitchFamily="34" charset="0"/>
                <a:cs typeface="Arial" panose="020B0604020202020204" pitchFamily="34" charset="0"/>
              </a:rPr>
              <a:t>51% of female participants are above 35 years of age relative to their male counterparts at 34%; </a:t>
            </a:r>
          </a:p>
          <a:p>
            <a:pPr marL="742950" lvl="1" indent="-285750" algn="just">
              <a:buFont typeface="Courier New" panose="02070309020205020404" pitchFamily="49" charset="0"/>
              <a:buChar char="o"/>
            </a:pPr>
            <a:r>
              <a:rPr lang="en-ZA" sz="1600" dirty="0">
                <a:latin typeface="Arial" panose="020B0604020202020204" pitchFamily="34" charset="0"/>
                <a:cs typeface="Arial" panose="020B0604020202020204" pitchFamily="34" charset="0"/>
              </a:rPr>
              <a:t>22% of female participants are above the age of 45. </a:t>
            </a:r>
          </a:p>
          <a:p>
            <a:pPr marL="742950" lvl="1" indent="-285750" algn="just">
              <a:buFont typeface="Courier New" panose="02070309020205020404" pitchFamily="49" charset="0"/>
              <a:buChar char="o"/>
            </a:pPr>
            <a:r>
              <a:rPr lang="en-ZA" sz="1600" dirty="0">
                <a:latin typeface="Arial" panose="020B0604020202020204" pitchFamily="34" charset="0"/>
                <a:cs typeface="Arial" panose="020B0604020202020204" pitchFamily="34" charset="0"/>
              </a:rPr>
              <a:t>The disproportionately higher number of females in older cohorts highlights the important role EPWP supporting of this demographic sub-group that is often marginalised</a:t>
            </a:r>
            <a:endParaRPr lang="en-ZA" dirty="0">
              <a:latin typeface="Arial" panose="020B0604020202020204" pitchFamily="34" charset="0"/>
              <a:cs typeface="Arial" panose="020B0604020202020204" pitchFamily="34" charset="0"/>
            </a:endParaRPr>
          </a:p>
          <a:p>
            <a:endParaRPr lang="en-Z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4295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a:cxnSpLocks/>
          </p:cNvCxnSpPr>
          <p:nvPr/>
        </p:nvCxnSpPr>
        <p:spPr>
          <a:xfrm>
            <a:off x="976409" y="5877272"/>
            <a:ext cx="72471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982" y="6021288"/>
            <a:ext cx="378042" cy="723864"/>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6004083" y="6023971"/>
            <a:ext cx="1836204"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1701924" y="40728"/>
            <a:ext cx="6172200" cy="792087"/>
          </a:xfrm>
          <a:solidFill>
            <a:schemeClr val="accent3">
              <a:lumMod val="20000"/>
              <a:lumOff val="80000"/>
            </a:schemeClr>
          </a:solidFill>
        </p:spPr>
        <p:txBody>
          <a:bodyPr>
            <a:noAutofit/>
          </a:bodyPr>
          <a:lstStyle/>
          <a:p>
            <a:r>
              <a:rPr lang="en-ZA" sz="3600" b="1" cap="small">
                <a:latin typeface="Arial" panose="020B0604020202020204" pitchFamily="34" charset="0"/>
                <a:cs typeface="Arial" panose="020B0604020202020204" pitchFamily="34" charset="0"/>
              </a:rPr>
              <a:t>People with Disabilities</a:t>
            </a:r>
            <a:endParaRPr lang="en-ZA" sz="3600" cap="sma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03713" y="6021288"/>
            <a:ext cx="2012513" cy="723861"/>
          </a:xfrm>
          <a:prstGeom prst="rect">
            <a:avLst/>
          </a:prstGeom>
        </p:spPr>
      </p:pic>
      <p:sp>
        <p:nvSpPr>
          <p:cNvPr id="2" name="Slide Number Placeholder 1">
            <a:extLst>
              <a:ext uri="{FF2B5EF4-FFF2-40B4-BE49-F238E27FC236}">
                <a16:creationId xmlns:a16="http://schemas.microsoft.com/office/drawing/2014/main" id="{C0442B2D-C07C-E34A-8ACB-F35A984A7FD6}"/>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22</a:t>
            </a:fld>
            <a:endParaRPr lang="en-US" b="1">
              <a:solidFill>
                <a:schemeClr val="tx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4F797119-D24E-814A-A16A-486949C41B97}"/>
              </a:ext>
            </a:extLst>
          </p:cNvPr>
          <p:cNvGraphicFramePr>
            <a:graphicFrameLocks noGrp="1"/>
          </p:cNvGraphicFramePr>
          <p:nvPr>
            <p:extLst>
              <p:ext uri="{D42A27DB-BD31-4B8C-83A1-F6EECF244321}">
                <p14:modId xmlns:p14="http://schemas.microsoft.com/office/powerpoint/2010/main" val="2858315811"/>
              </p:ext>
            </p:extLst>
          </p:nvPr>
        </p:nvGraphicFramePr>
        <p:xfrm>
          <a:off x="539550" y="954955"/>
          <a:ext cx="7992890" cy="2460283"/>
        </p:xfrm>
        <a:graphic>
          <a:graphicData uri="http://schemas.openxmlformats.org/drawingml/2006/table">
            <a:tbl>
              <a:tblPr firstRow="1" bandRow="1">
                <a:tableStyleId>{5C22544A-7EE6-4342-B048-85BDC9FD1C3A}</a:tableStyleId>
              </a:tblPr>
              <a:tblGrid>
                <a:gridCol w="1598578">
                  <a:extLst>
                    <a:ext uri="{9D8B030D-6E8A-4147-A177-3AD203B41FA5}">
                      <a16:colId xmlns:a16="http://schemas.microsoft.com/office/drawing/2014/main" val="2528091306"/>
                    </a:ext>
                  </a:extLst>
                </a:gridCol>
                <a:gridCol w="844644">
                  <a:extLst>
                    <a:ext uri="{9D8B030D-6E8A-4147-A177-3AD203B41FA5}">
                      <a16:colId xmlns:a16="http://schemas.microsoft.com/office/drawing/2014/main" val="2101126327"/>
                    </a:ext>
                  </a:extLst>
                </a:gridCol>
                <a:gridCol w="936104">
                  <a:extLst>
                    <a:ext uri="{9D8B030D-6E8A-4147-A177-3AD203B41FA5}">
                      <a16:colId xmlns:a16="http://schemas.microsoft.com/office/drawing/2014/main" val="2628903512"/>
                    </a:ext>
                  </a:extLst>
                </a:gridCol>
                <a:gridCol w="3014986">
                  <a:extLst>
                    <a:ext uri="{9D8B030D-6E8A-4147-A177-3AD203B41FA5}">
                      <a16:colId xmlns:a16="http://schemas.microsoft.com/office/drawing/2014/main" val="1160833668"/>
                    </a:ext>
                  </a:extLst>
                </a:gridCol>
                <a:gridCol w="1598578">
                  <a:extLst>
                    <a:ext uri="{9D8B030D-6E8A-4147-A177-3AD203B41FA5}">
                      <a16:colId xmlns:a16="http://schemas.microsoft.com/office/drawing/2014/main" val="38918596"/>
                    </a:ext>
                  </a:extLst>
                </a:gridCol>
              </a:tblGrid>
              <a:tr h="499403">
                <a:tc>
                  <a:txBody>
                    <a:bodyPr/>
                    <a:lstStyle/>
                    <a:p>
                      <a:pPr marL="0" algn="l" defTabSz="914400" rtl="0" eaLnBrk="1" latinLnBrk="0" hangingPunct="1"/>
                      <a:endParaRPr lang="en-US" sz="1800" b="1" kern="1200" cap="small">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HSRC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247893088"/>
                  </a:ext>
                </a:extLst>
              </a:tr>
              <a:tr h="499403">
                <a:tc>
                  <a:txBody>
                    <a:bodyPr/>
                    <a:lstStyle/>
                    <a:p>
                      <a:endParaRPr lang="en-US" sz="1800" b="1" kern="1200" cap="small">
                        <a:solidFill>
                          <a:schemeClr val="dk1"/>
                        </a:solidFill>
                        <a:effectLst/>
                        <a:latin typeface="Arial" panose="020B0604020202020204" pitchFamily="34" charset="0"/>
                        <a:cs typeface="Arial" panose="020B0604020202020204" pitchFamily="34" charset="0"/>
                      </a:endParaRPr>
                    </a:p>
                    <a:p>
                      <a:r>
                        <a:rPr lang="en-US" sz="1800" b="1" kern="1200" cap="small">
                          <a:solidFill>
                            <a:schemeClr val="dk1"/>
                          </a:solidFill>
                          <a:effectLst/>
                          <a:latin typeface="Arial" panose="020B0604020202020204" pitchFamily="34" charset="0"/>
                          <a:cs typeface="Arial" panose="020B0604020202020204" pitchFamily="34" charset="0"/>
                        </a:rPr>
                        <a:t>People with Disabilities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a:effectLst/>
                        <a:latin typeface="Arial" panose="020B0604020202020204" pitchFamily="34" charset="0"/>
                        <a:ea typeface="Arial" panose="020B0604020202020204" pitchFamily="34" charset="0"/>
                        <a:cs typeface="Arial" panose="020B0604020202020204" pitchFamily="34" charset="0"/>
                      </a:endParaRPr>
                    </a:p>
                    <a:p>
                      <a:pPr marL="285750" marR="283210" indent="-285750" algn="just">
                        <a:lnSpc>
                          <a:spcPct val="150000"/>
                        </a:lnSpc>
                        <a:spcAft>
                          <a:spcPts val="0"/>
                        </a:spcAft>
                        <a:buFont typeface="Arial" panose="020B0604020202020204" pitchFamily="34" charset="0"/>
                        <a:buChar char="•"/>
                      </a:pPr>
                      <a:r>
                        <a:rPr lang="en-ZA" sz="1800" b="1" kern="1200" cap="small">
                          <a:solidFill>
                            <a:schemeClr val="dk1"/>
                          </a:solidFill>
                          <a:effectLst/>
                          <a:latin typeface="Arial" panose="020B0604020202020204" pitchFamily="34" charset="0"/>
                          <a:ea typeface="+mn-ea"/>
                          <a:cs typeface="Arial" panose="020B0604020202020204" pitchFamily="34" charset="0"/>
                        </a:rPr>
                        <a:t>3.9% of sample</a:t>
                      </a:r>
                    </a:p>
                    <a:p>
                      <a:pPr marL="285750" marR="283210" indent="-285750" algn="just">
                        <a:lnSpc>
                          <a:spcPct val="150000"/>
                        </a:lnSpc>
                        <a:spcAft>
                          <a:spcPts val="0"/>
                        </a:spcAft>
                        <a:buFont typeface="Arial" panose="020B0604020202020204" pitchFamily="34" charset="0"/>
                        <a:buChar char="•"/>
                      </a:pPr>
                      <a:r>
                        <a:rPr lang="en-ZA" sz="1800" b="1" kern="1200" cap="small">
                          <a:solidFill>
                            <a:schemeClr val="dk1"/>
                          </a:solidFill>
                          <a:effectLst/>
                          <a:latin typeface="Arial" panose="020B0604020202020204" pitchFamily="34" charset="0"/>
                          <a:ea typeface="+mn-ea"/>
                          <a:cs typeface="Arial" panose="020B0604020202020204" pitchFamily="34" charset="0"/>
                        </a:rPr>
                        <a:t>5.1% EPWP Participants</a:t>
                      </a:r>
                    </a:p>
                    <a:p>
                      <a:pPr marL="285750" marR="283210" indent="-285750" algn="just">
                        <a:lnSpc>
                          <a:spcPct val="150000"/>
                        </a:lnSpc>
                        <a:spcAft>
                          <a:spcPts val="0"/>
                        </a:spcAft>
                        <a:buFont typeface="Arial" panose="020B0604020202020204" pitchFamily="34" charset="0"/>
                        <a:buChar char="•"/>
                      </a:pPr>
                      <a:endParaRPr lang="en-ZA" sz="1800" b="1" kern="1200" cap="small">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a:effectLst/>
                        <a:latin typeface="Arial" panose="020B0604020202020204" pitchFamily="34" charset="0"/>
                        <a:ea typeface="Arial" panose="020B0604020202020204" pitchFamily="34" charset="0"/>
                        <a:cs typeface="Arial" panose="020B0604020202020204" pitchFamily="34" charset="0"/>
                      </a:endParaRPr>
                    </a:p>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4.8%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47591"/>
                  </a:ext>
                </a:extLst>
              </a:tr>
            </a:tbl>
          </a:graphicData>
        </a:graphic>
      </p:graphicFrame>
      <p:sp>
        <p:nvSpPr>
          <p:cNvPr id="10" name="TextBox 9">
            <a:extLst>
              <a:ext uri="{FF2B5EF4-FFF2-40B4-BE49-F238E27FC236}">
                <a16:creationId xmlns:a16="http://schemas.microsoft.com/office/drawing/2014/main" id="{F8C8F809-2C5F-3840-8CF8-9149BA651F87}"/>
              </a:ext>
            </a:extLst>
          </p:cNvPr>
          <p:cNvSpPr txBox="1"/>
          <p:nvPr/>
        </p:nvSpPr>
        <p:spPr>
          <a:xfrm>
            <a:off x="413537" y="3437950"/>
            <a:ext cx="8118903" cy="2308324"/>
          </a:xfrm>
          <a:prstGeom prst="rect">
            <a:avLst/>
          </a:prstGeom>
          <a:noFill/>
        </p:spPr>
        <p:txBody>
          <a:bodyPr wrap="square" rtlCol="0">
            <a:spAutoFit/>
          </a:bodyPr>
          <a:lstStyle/>
          <a:p>
            <a:pPr marL="285750" indent="-285750" algn="just">
              <a:buFont typeface="Arial" panose="020B0604020202020204" pitchFamily="34" charset="0"/>
              <a:buChar char="•"/>
            </a:pPr>
            <a:r>
              <a:rPr lang="en-US" sz="1600" dirty="0">
                <a:latin typeface="Arial" panose="020B0604020202020204" pitchFamily="34" charset="0"/>
                <a:cs typeface="Arial" panose="020B0604020202020204" pitchFamily="34" charset="0"/>
              </a:rPr>
              <a:t>The 2013 and 2016 did not target or report on people with disabilities</a:t>
            </a:r>
          </a:p>
          <a:p>
            <a:pPr marL="285750" indent="-285750" algn="just">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US" sz="1600" dirty="0">
                <a:latin typeface="Arial" panose="020B0604020202020204" pitchFamily="34" charset="0"/>
                <a:cs typeface="Arial" panose="020B0604020202020204" pitchFamily="34" charset="0"/>
              </a:rPr>
              <a:t>2019/20:</a:t>
            </a:r>
          </a:p>
          <a:p>
            <a:pPr marL="742950" lvl="1" indent="-285750" algn="just">
              <a:buFont typeface="Courier New" panose="02070309020205020404" pitchFamily="49" charset="0"/>
              <a:buChar char="o"/>
            </a:pPr>
            <a:r>
              <a:rPr lang="en-ZA" sz="1600" dirty="0">
                <a:latin typeface="Arial" panose="020B0604020202020204" pitchFamily="34" charset="0"/>
                <a:cs typeface="Arial" panose="020B0604020202020204" pitchFamily="34" charset="0"/>
              </a:rPr>
              <a:t>3% of the EPWP study population (Fire Fighters) are people with disabilities. </a:t>
            </a:r>
          </a:p>
          <a:p>
            <a:pPr marL="742950" lvl="1" indent="-285750" algn="just">
              <a:buFont typeface="Courier New" panose="02070309020205020404" pitchFamily="49" charset="0"/>
              <a:buChar char="o"/>
            </a:pPr>
            <a:r>
              <a:rPr lang="en-ZA" sz="1600" dirty="0">
                <a:latin typeface="Arial" panose="020B0604020202020204" pitchFamily="34" charset="0"/>
                <a:cs typeface="Arial" panose="020B0604020202020204" pitchFamily="34" charset="0"/>
              </a:rPr>
              <a:t>WOF exceeded the EPWP target both in respect of  study population and the sample</a:t>
            </a:r>
          </a:p>
          <a:p>
            <a:pPr marL="742950" lvl="1" indent="-285750" algn="just">
              <a:buFont typeface="Courier New" panose="02070309020205020404" pitchFamily="49" charset="0"/>
              <a:buChar char="o"/>
            </a:pPr>
            <a:r>
              <a:rPr lang="en-US" sz="1600" dirty="0">
                <a:latin typeface="Arial" panose="020B0604020202020204" pitchFamily="34" charset="0"/>
                <a:cs typeface="Arial" panose="020B0604020202020204" pitchFamily="34" charset="0"/>
              </a:rPr>
              <a:t>WOF’s success in meeting this EPWP target is significant. If taken together with their life journeys and personal stories of this group, it is a powerful message to communicate.</a:t>
            </a:r>
            <a:endParaRPr lang="en-ZA"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164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C5FE0-A901-C641-BF74-07FDB6651888}"/>
              </a:ext>
            </a:extLst>
          </p:cNvPr>
          <p:cNvSpPr>
            <a:spLocks noGrp="1"/>
          </p:cNvSpPr>
          <p:nvPr>
            <p:ph type="title"/>
          </p:nvPr>
        </p:nvSpPr>
        <p:spPr>
          <a:xfrm>
            <a:off x="493204" y="0"/>
            <a:ext cx="8229600" cy="764704"/>
          </a:xfrm>
          <a:solidFill>
            <a:schemeClr val="accent3">
              <a:lumMod val="20000"/>
              <a:lumOff val="80000"/>
            </a:schemeClr>
          </a:solidFill>
        </p:spPr>
        <p:txBody>
          <a:bodyPr>
            <a:normAutofit/>
          </a:bodyPr>
          <a:lstStyle/>
          <a:p>
            <a:r>
              <a:rPr lang="en-US" sz="3600" b="1" cap="small">
                <a:latin typeface="Arial" panose="020B0604020202020204" pitchFamily="34" charset="0"/>
                <a:cs typeface="Arial" panose="020B0604020202020204" pitchFamily="34" charset="0"/>
              </a:rPr>
              <a:t>Conclusions: Demographics</a:t>
            </a:r>
          </a:p>
        </p:txBody>
      </p:sp>
      <p:sp>
        <p:nvSpPr>
          <p:cNvPr id="3" name="Content Placeholder 2">
            <a:extLst>
              <a:ext uri="{FF2B5EF4-FFF2-40B4-BE49-F238E27FC236}">
                <a16:creationId xmlns:a16="http://schemas.microsoft.com/office/drawing/2014/main" id="{721DCF18-E959-F546-9788-27CFF7571993}"/>
              </a:ext>
            </a:extLst>
          </p:cNvPr>
          <p:cNvSpPr>
            <a:spLocks noGrp="1"/>
          </p:cNvSpPr>
          <p:nvPr>
            <p:ph idx="1"/>
          </p:nvPr>
        </p:nvSpPr>
        <p:spPr>
          <a:xfrm>
            <a:off x="251520" y="764704"/>
            <a:ext cx="8640960" cy="5181266"/>
          </a:xfrm>
        </p:spPr>
        <p:txBody>
          <a:bodyPr>
            <a:normAutofit/>
          </a:bodyPr>
          <a:lstStyle/>
          <a:p>
            <a:pPr marL="0" indent="0" algn="just">
              <a:lnSpc>
                <a:spcPct val="110000"/>
              </a:lnSpc>
              <a:spcBef>
                <a:spcPts val="0"/>
              </a:spcBef>
              <a:buNone/>
            </a:pPr>
            <a:r>
              <a:rPr lang="en-US" sz="1400" b="1" cap="small" dirty="0">
                <a:latin typeface="Arial" panose="020B0604020202020204" pitchFamily="34" charset="0"/>
                <a:cs typeface="Arial" panose="020B0604020202020204" pitchFamily="34" charset="0"/>
              </a:rPr>
              <a:t>Key similarities</a:t>
            </a:r>
          </a:p>
          <a:p>
            <a:pPr marL="285750" indent="-285750" algn="just">
              <a:spcBef>
                <a:spcPts val="0"/>
              </a:spcBef>
            </a:pPr>
            <a:r>
              <a:rPr lang="en-ZA" altLang="en-US" sz="1400" b="1" dirty="0">
                <a:latin typeface="Arial" panose="020B0604020202020204" pitchFamily="34" charset="0"/>
                <a:ea typeface="Times New Roman" panose="02020603050405020304" pitchFamily="18" charset="0"/>
                <a:cs typeface="Arial" panose="020B0604020202020204" pitchFamily="34" charset="0"/>
              </a:rPr>
              <a:t>EPWP Primary Targets</a:t>
            </a:r>
            <a:r>
              <a:rPr lang="en-ZA" altLang="en-US" sz="1400" dirty="0">
                <a:latin typeface="Arial" panose="020B0604020202020204" pitchFamily="34" charset="0"/>
                <a:ea typeface="Times New Roman" panose="02020603050405020304" pitchFamily="18" charset="0"/>
                <a:cs typeface="Arial" panose="020B0604020202020204" pitchFamily="34" charset="0"/>
              </a:rPr>
              <a:t>: 55% women, 55% youth, the rural poor and 2% disabled</a:t>
            </a:r>
          </a:p>
          <a:p>
            <a:pPr marL="685800" lvl="1" algn="just">
              <a:spcBef>
                <a:spcPts val="0"/>
              </a:spcBef>
            </a:pPr>
            <a:r>
              <a:rPr lang="en-US" sz="1200" dirty="0">
                <a:latin typeface="Arial" panose="020B0604020202020204" pitchFamily="34" charset="0"/>
                <a:cs typeface="Arial" panose="020B0604020202020204" pitchFamily="34" charset="0"/>
              </a:rPr>
              <a:t>HRSC </a:t>
            </a:r>
            <a:r>
              <a:rPr lang="en-ZA" sz="1200" dirty="0">
                <a:latin typeface="Arial" panose="020B0604020202020204" pitchFamily="34" charset="0"/>
                <a:cs typeface="Arial" panose="020B0604020202020204" pitchFamily="34" charset="0"/>
              </a:rPr>
              <a:t>sample comprised 56% women, while that of youth was 60%, and 4.8% for people living with disability. </a:t>
            </a:r>
          </a:p>
          <a:p>
            <a:pPr marL="685800" lvl="1" algn="just">
              <a:spcBef>
                <a:spcPts val="0"/>
              </a:spcBef>
            </a:pPr>
            <a:r>
              <a:rPr lang="en-ZA" sz="1200" dirty="0">
                <a:latin typeface="Arial" panose="020B0604020202020204" pitchFamily="34" charset="0"/>
                <a:cs typeface="Arial" panose="020B0604020202020204" pitchFamily="34" charset="0"/>
              </a:rPr>
              <a:t>WOF far exceeded EPWP targets </a:t>
            </a:r>
            <a:r>
              <a:rPr lang="en-ZA" sz="1200" dirty="0" err="1">
                <a:latin typeface="Arial" panose="020B0604020202020204" pitchFamily="34" charset="0"/>
                <a:cs typeface="Arial" panose="020B0604020202020204" pitchFamily="34" charset="0"/>
              </a:rPr>
              <a:t>i.r.o</a:t>
            </a:r>
            <a:r>
              <a:rPr lang="en-ZA" sz="1200" dirty="0">
                <a:latin typeface="Arial" panose="020B0604020202020204" pitchFamily="34" charset="0"/>
                <a:cs typeface="Arial" panose="020B0604020202020204" pitchFamily="34" charset="0"/>
              </a:rPr>
              <a:t> its youth target in both the study population and samples in all WOF studies</a:t>
            </a:r>
          </a:p>
          <a:p>
            <a:pPr marL="685800" lvl="1" algn="just">
              <a:spcBef>
                <a:spcPts val="0"/>
              </a:spcBef>
            </a:pPr>
            <a:r>
              <a:rPr lang="en-ZA" sz="1200" dirty="0">
                <a:latin typeface="Arial" panose="020B0604020202020204" pitchFamily="34" charset="0"/>
                <a:cs typeface="Arial" panose="020B0604020202020204" pitchFamily="34" charset="0"/>
              </a:rPr>
              <a:t>2019/20: 33% of EPWP female study population were women while the sample was 54%. Similarly, 63% of the Former FF-Managers were female whereas the number of females in the study population was 43%.</a:t>
            </a:r>
          </a:p>
          <a:p>
            <a:pPr marL="685800" lvl="1" algn="just">
              <a:spcBef>
                <a:spcPts val="0"/>
              </a:spcBef>
            </a:pPr>
            <a:endParaRPr lang="en-ZA" sz="1200" dirty="0">
              <a:latin typeface="Arial" panose="020B0604020202020204" pitchFamily="34" charset="0"/>
              <a:cs typeface="Arial" panose="020B0604020202020204" pitchFamily="34" charset="0"/>
            </a:endParaRPr>
          </a:p>
          <a:p>
            <a:pPr marL="285750" indent="-285750" algn="just">
              <a:spcBef>
                <a:spcPts val="0"/>
              </a:spcBef>
            </a:pPr>
            <a:r>
              <a:rPr lang="en-ZA" sz="1400" b="1" dirty="0">
                <a:latin typeface="Arial" panose="020B0604020202020204" pitchFamily="34" charset="0"/>
                <a:cs typeface="Arial" panose="020B0604020202020204" pitchFamily="34" charset="0"/>
              </a:rPr>
              <a:t>Provincial spread</a:t>
            </a:r>
            <a:r>
              <a:rPr lang="en-ZA" sz="1400" dirty="0">
                <a:latin typeface="Arial" panose="020B0604020202020204" pitchFamily="34" charset="0"/>
                <a:cs typeface="Arial" panose="020B0604020202020204" pitchFamily="34" charset="0"/>
              </a:rPr>
              <a:t>: All studies covered the national footprint of the EPWP sub-programmes at the time of the Study. </a:t>
            </a:r>
          </a:p>
          <a:p>
            <a:pPr marL="0" indent="0" algn="just">
              <a:spcBef>
                <a:spcPts val="0"/>
              </a:spcBef>
              <a:buNone/>
            </a:pPr>
            <a:endParaRPr lang="en-ZA" sz="1400" b="1" cap="small" dirty="0">
              <a:latin typeface="Arial" panose="020B0604020202020204" pitchFamily="34" charset="0"/>
              <a:cs typeface="Arial" panose="020B0604020202020204" pitchFamily="34" charset="0"/>
            </a:endParaRPr>
          </a:p>
          <a:p>
            <a:pPr marL="0" indent="0" algn="just">
              <a:spcBef>
                <a:spcPts val="0"/>
              </a:spcBef>
              <a:buNone/>
            </a:pPr>
            <a:r>
              <a:rPr lang="en-US" sz="1400" b="1" cap="small" dirty="0">
                <a:latin typeface="Arial" panose="020B0604020202020204" pitchFamily="34" charset="0"/>
                <a:cs typeface="Arial" panose="020B0604020202020204" pitchFamily="34" charset="0"/>
              </a:rPr>
              <a:t>Significant differences</a:t>
            </a:r>
            <a:r>
              <a:rPr lang="en-US" sz="1400" dirty="0">
                <a:latin typeface="Arial" panose="020B0604020202020204" pitchFamily="34" charset="0"/>
                <a:cs typeface="Arial" panose="020B0604020202020204" pitchFamily="34" charset="0"/>
              </a:rPr>
              <a:t>: </a:t>
            </a:r>
            <a:r>
              <a:rPr lang="en-US" sz="1400" b="1" cap="small" dirty="0">
                <a:latin typeface="Arial" panose="020B0604020202020204" pitchFamily="34" charset="0"/>
                <a:cs typeface="Arial" panose="020B0604020202020204" pitchFamily="34" charset="0"/>
              </a:rPr>
              <a:t>Sampling</a:t>
            </a:r>
          </a:p>
          <a:p>
            <a:pPr algn="just">
              <a:lnSpc>
                <a:spcPct val="110000"/>
              </a:lnSpc>
              <a:spcBef>
                <a:spcPts val="0"/>
              </a:spcBef>
            </a:pPr>
            <a:r>
              <a:rPr lang="en-US" sz="1400" dirty="0">
                <a:latin typeface="Arial" panose="020B0604020202020204" pitchFamily="34" charset="0"/>
                <a:cs typeface="Arial" panose="020B0604020202020204" pitchFamily="34" charset="0"/>
              </a:rPr>
              <a:t>Only the HRSC and 2019/20 Studies:</a:t>
            </a:r>
          </a:p>
          <a:p>
            <a:pPr lvl="1" algn="just">
              <a:lnSpc>
                <a:spcPct val="110000"/>
              </a:lnSpc>
              <a:spcBef>
                <a:spcPts val="0"/>
              </a:spcBef>
            </a:pPr>
            <a:r>
              <a:rPr lang="en-US" sz="1200" dirty="0">
                <a:latin typeface="Arial" panose="020B0604020202020204" pitchFamily="34" charset="0"/>
                <a:cs typeface="Arial" panose="020B0604020202020204" pitchFamily="34" charset="0"/>
              </a:rPr>
              <a:t>Reported on the EPWP people with disabilities target; </a:t>
            </a:r>
          </a:p>
          <a:p>
            <a:pPr lvl="1" algn="just">
              <a:lnSpc>
                <a:spcPct val="110000"/>
              </a:lnSpc>
              <a:spcBef>
                <a:spcPts val="0"/>
              </a:spcBef>
            </a:pPr>
            <a:r>
              <a:rPr lang="en-US" sz="1200" dirty="0">
                <a:latin typeface="Arial" panose="020B0604020202020204" pitchFamily="34" charset="0"/>
                <a:cs typeface="Arial" panose="020B0604020202020204" pitchFamily="34" charset="0"/>
              </a:rPr>
              <a:t>Included </a:t>
            </a:r>
            <a:r>
              <a:rPr lang="en-US" sz="1200" dirty="0" err="1">
                <a:latin typeface="Arial" panose="020B0604020202020204" pitchFamily="34" charset="0"/>
                <a:cs typeface="Arial" panose="020B0604020202020204" pitchFamily="34" charset="0"/>
              </a:rPr>
              <a:t>Programme</a:t>
            </a:r>
            <a:r>
              <a:rPr lang="en-US" sz="1200" dirty="0">
                <a:latin typeface="Arial" panose="020B0604020202020204" pitchFamily="34" charset="0"/>
                <a:cs typeface="Arial" panose="020B0604020202020204" pitchFamily="34" charset="0"/>
              </a:rPr>
              <a:t> Alumni who have exited EPWP or sub-</a:t>
            </a:r>
            <a:r>
              <a:rPr lang="en-US" sz="1200" dirty="0" err="1">
                <a:latin typeface="Arial" panose="020B0604020202020204" pitchFamily="34" charset="0"/>
                <a:cs typeface="Arial" panose="020B0604020202020204" pitchFamily="34" charset="0"/>
              </a:rPr>
              <a:t>programmes</a:t>
            </a:r>
            <a:r>
              <a:rPr lang="en-US" sz="1200" dirty="0">
                <a:latin typeface="Arial" panose="020B0604020202020204" pitchFamily="34" charset="0"/>
                <a:cs typeface="Arial" panose="020B0604020202020204" pitchFamily="34" charset="0"/>
              </a:rPr>
              <a:t> (i.e., employed outside WOF)</a:t>
            </a:r>
          </a:p>
          <a:p>
            <a:pPr algn="just">
              <a:lnSpc>
                <a:spcPct val="110000"/>
              </a:lnSpc>
              <a:spcBef>
                <a:spcPts val="0"/>
              </a:spcBef>
            </a:pPr>
            <a:endParaRPr lang="en-US" sz="1400" dirty="0">
              <a:latin typeface="Arial" panose="020B0604020202020204" pitchFamily="34" charset="0"/>
              <a:cs typeface="Arial" panose="020B0604020202020204" pitchFamily="34" charset="0"/>
            </a:endParaRPr>
          </a:p>
          <a:p>
            <a:pPr marL="0" indent="0" algn="just">
              <a:spcBef>
                <a:spcPts val="0"/>
              </a:spcBef>
              <a:buNone/>
            </a:pPr>
            <a:r>
              <a:rPr lang="en-US" sz="1400" b="1" cap="small" dirty="0">
                <a:latin typeface="Arial" panose="020B0604020202020204" pitchFamily="34" charset="0"/>
                <a:cs typeface="Arial" panose="020B0604020202020204" pitchFamily="34" charset="0"/>
              </a:rPr>
              <a:t>Observations</a:t>
            </a:r>
            <a:r>
              <a:rPr lang="en-US" sz="1400" dirty="0">
                <a:latin typeface="Arial" panose="020B0604020202020204" pitchFamily="34" charset="0"/>
                <a:cs typeface="Arial" panose="020B0604020202020204" pitchFamily="34" charset="0"/>
              </a:rPr>
              <a:t>:</a:t>
            </a:r>
          </a:p>
          <a:p>
            <a:pPr lvl="0" algn="just">
              <a:lnSpc>
                <a:spcPct val="110000"/>
              </a:lnSpc>
              <a:spcBef>
                <a:spcPts val="0"/>
              </a:spcBef>
            </a:pPr>
            <a:r>
              <a:rPr lang="en-GB" sz="1400" b="1" dirty="0">
                <a:latin typeface="Arial" panose="020B0604020202020204" pitchFamily="34" charset="0"/>
                <a:cs typeface="Arial" panose="020B0604020202020204" pitchFamily="34" charset="0"/>
              </a:rPr>
              <a:t>EPWP gender target:</a:t>
            </a:r>
            <a:r>
              <a:rPr lang="en-GB"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The HSRC Study noted that “</a:t>
            </a:r>
            <a:r>
              <a:rPr lang="en-ZA" sz="1400" i="1" dirty="0">
                <a:latin typeface="Arial" panose="020B0604020202020204" pitchFamily="34" charset="0"/>
                <a:cs typeface="Arial" panose="020B0604020202020204" pitchFamily="34" charset="0"/>
              </a:rPr>
              <a:t>All sub-programmes exceeded the target of 55% females with the exception  exception of </a:t>
            </a:r>
            <a:r>
              <a:rPr lang="en-ZA" sz="1400" i="1" dirty="0" err="1">
                <a:latin typeface="Arial" panose="020B0604020202020204" pitchFamily="34" charset="0"/>
                <a:cs typeface="Arial" panose="020B0604020202020204" pitchFamily="34" charset="0"/>
              </a:rPr>
              <a:t>WfF</a:t>
            </a:r>
            <a:r>
              <a:rPr lang="en-ZA" sz="1400" i="1" dirty="0">
                <a:latin typeface="Arial" panose="020B0604020202020204" pitchFamily="34" charset="0"/>
                <a:cs typeface="Arial" panose="020B0604020202020204" pitchFamily="34" charset="0"/>
              </a:rPr>
              <a:t> and </a:t>
            </a:r>
            <a:r>
              <a:rPr lang="en-ZA" sz="1400" i="1" dirty="0" err="1">
                <a:latin typeface="Arial" panose="020B0604020202020204" pitchFamily="34" charset="0"/>
                <a:cs typeface="Arial" panose="020B0604020202020204" pitchFamily="34" charset="0"/>
              </a:rPr>
              <a:t>WoF</a:t>
            </a:r>
            <a:r>
              <a:rPr lang="en-ZA" sz="1400" i="1" dirty="0">
                <a:latin typeface="Arial" panose="020B0604020202020204" pitchFamily="34" charset="0"/>
                <a:cs typeface="Arial" panose="020B0604020202020204" pitchFamily="34" charset="0"/>
              </a:rPr>
              <a:t>, which had 45% and 36% respectively.” </a:t>
            </a:r>
            <a:r>
              <a:rPr lang="en-GB" sz="1400" dirty="0">
                <a:latin typeface="Arial" panose="020B0604020202020204" pitchFamily="34" charset="0"/>
                <a:cs typeface="Arial" panose="020B0604020202020204" pitchFamily="34" charset="0"/>
              </a:rPr>
              <a:t>Recognising the nature of WOF’s work and its operating environment, and that it was not feasible for WOF to meet the EPWP gender target, DEFF revised WOF’s gender target down to 33% women.</a:t>
            </a:r>
          </a:p>
          <a:p>
            <a:pPr lvl="0" algn="just">
              <a:lnSpc>
                <a:spcPct val="110000"/>
              </a:lnSpc>
              <a:spcBef>
                <a:spcPts val="0"/>
              </a:spcBef>
            </a:pPr>
            <a:endParaRPr lang="en-ZA" sz="1400" dirty="0">
              <a:latin typeface="Arial" panose="020B0604020202020204" pitchFamily="34" charset="0"/>
              <a:cs typeface="Arial" panose="020B0604020202020204" pitchFamily="34" charset="0"/>
            </a:endParaRPr>
          </a:p>
          <a:p>
            <a:pPr algn="just">
              <a:spcBef>
                <a:spcPts val="0"/>
              </a:spcBef>
            </a:pPr>
            <a:r>
              <a:rPr lang="en-US" sz="1400" b="1" dirty="0">
                <a:latin typeface="Arial" panose="020B0604020202020204" pitchFamily="34" charset="0"/>
                <a:cs typeface="Arial" panose="020B0604020202020204" pitchFamily="34" charset="0"/>
              </a:rPr>
              <a:t>People with Disabilities</a:t>
            </a:r>
            <a:r>
              <a:rPr lang="en-US" sz="1400" dirty="0">
                <a:latin typeface="Arial" panose="020B0604020202020204" pitchFamily="34" charset="0"/>
                <a:cs typeface="Arial" panose="020B0604020202020204" pitchFamily="34" charset="0"/>
              </a:rPr>
              <a:t>: As a EPWP target, this has to be an explicit variable in future WOF Studies and reports to DEFF</a:t>
            </a:r>
          </a:p>
        </p:txBody>
      </p:sp>
      <p:sp>
        <p:nvSpPr>
          <p:cNvPr id="4" name="Slide Number Placeholder 3">
            <a:extLst>
              <a:ext uri="{FF2B5EF4-FFF2-40B4-BE49-F238E27FC236}">
                <a16:creationId xmlns:a16="http://schemas.microsoft.com/office/drawing/2014/main" id="{04FBB6D7-2C4A-1B47-B5CD-2CD40E18F3C3}"/>
              </a:ext>
            </a:extLst>
          </p:cNvPr>
          <p:cNvSpPr>
            <a:spLocks noGrp="1"/>
          </p:cNvSpPr>
          <p:nvPr>
            <p:ph type="sldNum" sz="quarter" idx="12"/>
          </p:nvPr>
        </p:nvSpPr>
        <p:spPr>
          <a:xfrm>
            <a:off x="7777336" y="6381328"/>
            <a:ext cx="909464" cy="340147"/>
          </a:xfrm>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23</a:t>
            </a:fld>
            <a:endParaRPr lang="en-US" sz="1400" b="1">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AE0A8B33-938A-5B43-A3B1-769845A75C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6" name="Picture 2">
            <a:extLst>
              <a:ext uri="{FF2B5EF4-FFF2-40B4-BE49-F238E27FC236}">
                <a16:creationId xmlns:a16="http://schemas.microsoft.com/office/drawing/2014/main" id="{24C33769-5360-3540-9C67-A3E5E2AD643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531" t="20866" r="17211" b="23306"/>
          <a:stretch/>
        </p:blipFill>
        <p:spPr bwMode="auto">
          <a:xfrm>
            <a:off x="5329064" y="5916581"/>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id="{D566D295-14D0-9A43-B587-411B8E7EF3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5945968"/>
            <a:ext cx="2683351" cy="915012"/>
          </a:xfrm>
          <a:prstGeom prst="rect">
            <a:avLst/>
          </a:prstGeom>
        </p:spPr>
      </p:pic>
    </p:spTree>
    <p:extLst>
      <p:ext uri="{BB962C8B-B14F-4D97-AF65-F5344CB8AC3E}">
        <p14:creationId xmlns:p14="http://schemas.microsoft.com/office/powerpoint/2010/main" val="39221966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731668"/>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5916581"/>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607224" y="1702396"/>
            <a:ext cx="8229600" cy="1862680"/>
          </a:xfrm>
          <a:solidFill>
            <a:srgbClr val="F9FBE5"/>
          </a:solidFill>
        </p:spPr>
        <p:txBody>
          <a:bodyPr>
            <a:normAutofit fontScale="90000"/>
          </a:bodyPr>
          <a:lstStyle/>
          <a:p>
            <a:r>
              <a:rPr lang="en-GB" sz="4000" b="1" i="1" cap="small">
                <a:solidFill>
                  <a:schemeClr val="accent3">
                    <a:lumMod val="50000"/>
                  </a:schemeClr>
                </a:solidFill>
                <a:latin typeface="Arial" panose="020B0604020202020204" pitchFamily="34" charset="0"/>
                <a:cs typeface="Arial" panose="020B0604020202020204" pitchFamily="34" charset="0"/>
              </a:rPr>
              <a:t>Comparative Analysis: Employment and Financial Status</a:t>
            </a:r>
            <a:endParaRPr lang="en-ZA" sz="4000" b="1" i="1" cap="small">
              <a:solidFill>
                <a:schemeClr val="accent3">
                  <a:lumMod val="50000"/>
                </a:schemeClr>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830138"/>
            <a:ext cx="2683351" cy="915012"/>
          </a:xfrm>
          <a:prstGeom prst="rect">
            <a:avLst/>
          </a:prstGeom>
        </p:spPr>
      </p:pic>
      <p:sp>
        <p:nvSpPr>
          <p:cNvPr id="2" name="Slide Number Placeholder 1">
            <a:extLst>
              <a:ext uri="{FF2B5EF4-FFF2-40B4-BE49-F238E27FC236}">
                <a16:creationId xmlns:a16="http://schemas.microsoft.com/office/drawing/2014/main" id="{D7B2D710-D7CD-4F40-AF9E-3874C4FCFEA9}"/>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24</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8309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168482" y="6045383"/>
            <a:ext cx="6482999"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982" y="6104460"/>
            <a:ext cx="378042" cy="640692"/>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6030162" y="6176558"/>
            <a:ext cx="1836204" cy="574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13537" y="116632"/>
            <a:ext cx="7758863" cy="792087"/>
          </a:xfrm>
          <a:solidFill>
            <a:schemeClr val="accent3">
              <a:lumMod val="20000"/>
              <a:lumOff val="80000"/>
            </a:schemeClr>
          </a:solidFill>
        </p:spPr>
        <p:txBody>
          <a:bodyPr>
            <a:noAutofit/>
          </a:bodyPr>
          <a:lstStyle/>
          <a:p>
            <a:r>
              <a:rPr lang="en-GB" sz="3600" b="1" cap="small">
                <a:latin typeface="Arial" panose="020B0604020202020204" pitchFamily="34" charset="0"/>
                <a:cs typeface="Arial" panose="020B0604020202020204" pitchFamily="34" charset="0"/>
              </a:rPr>
              <a:t>Employment &amp; Financial Status</a:t>
            </a:r>
            <a:endParaRPr lang="en-ZA" sz="3600" cap="sma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5500" y="6176558"/>
            <a:ext cx="2488642" cy="640690"/>
          </a:xfrm>
          <a:prstGeom prst="rect">
            <a:avLst/>
          </a:prstGeom>
        </p:spPr>
      </p:pic>
      <p:sp>
        <p:nvSpPr>
          <p:cNvPr id="2" name="Slide Number Placeholder 1">
            <a:extLst>
              <a:ext uri="{FF2B5EF4-FFF2-40B4-BE49-F238E27FC236}">
                <a16:creationId xmlns:a16="http://schemas.microsoft.com/office/drawing/2014/main" id="{C0442B2D-C07C-E34A-8ACB-F35A984A7FD6}"/>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25</a:t>
            </a:fld>
            <a:endParaRPr lang="en-US" b="1">
              <a:solidFill>
                <a:schemeClr val="tx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4F797119-D24E-814A-A16A-486949C41B97}"/>
              </a:ext>
            </a:extLst>
          </p:cNvPr>
          <p:cNvGraphicFramePr>
            <a:graphicFrameLocks noGrp="1"/>
          </p:cNvGraphicFramePr>
          <p:nvPr>
            <p:extLst>
              <p:ext uri="{D42A27DB-BD31-4B8C-83A1-F6EECF244321}">
                <p14:modId xmlns:p14="http://schemas.microsoft.com/office/powerpoint/2010/main" val="686491855"/>
              </p:ext>
            </p:extLst>
          </p:nvPr>
        </p:nvGraphicFramePr>
        <p:xfrm>
          <a:off x="413537" y="1083940"/>
          <a:ext cx="8181910" cy="4577308"/>
        </p:xfrm>
        <a:graphic>
          <a:graphicData uri="http://schemas.openxmlformats.org/drawingml/2006/table">
            <a:tbl>
              <a:tblPr firstRow="1" bandRow="1">
                <a:tableStyleId>{5C22544A-7EE6-4342-B048-85BDC9FD1C3A}</a:tableStyleId>
              </a:tblPr>
              <a:tblGrid>
                <a:gridCol w="3298563">
                  <a:extLst>
                    <a:ext uri="{9D8B030D-6E8A-4147-A177-3AD203B41FA5}">
                      <a16:colId xmlns:a16="http://schemas.microsoft.com/office/drawing/2014/main" val="2528091306"/>
                    </a:ext>
                  </a:extLst>
                </a:gridCol>
                <a:gridCol w="1179374">
                  <a:extLst>
                    <a:ext uri="{9D8B030D-6E8A-4147-A177-3AD203B41FA5}">
                      <a16:colId xmlns:a16="http://schemas.microsoft.com/office/drawing/2014/main" val="2101126327"/>
                    </a:ext>
                  </a:extLst>
                </a:gridCol>
                <a:gridCol w="1105663">
                  <a:extLst>
                    <a:ext uri="{9D8B030D-6E8A-4147-A177-3AD203B41FA5}">
                      <a16:colId xmlns:a16="http://schemas.microsoft.com/office/drawing/2014/main" val="2628903512"/>
                    </a:ext>
                  </a:extLst>
                </a:gridCol>
                <a:gridCol w="1280727">
                  <a:extLst>
                    <a:ext uri="{9D8B030D-6E8A-4147-A177-3AD203B41FA5}">
                      <a16:colId xmlns:a16="http://schemas.microsoft.com/office/drawing/2014/main" val="1160833668"/>
                    </a:ext>
                  </a:extLst>
                </a:gridCol>
                <a:gridCol w="1317583">
                  <a:extLst>
                    <a:ext uri="{9D8B030D-6E8A-4147-A177-3AD203B41FA5}">
                      <a16:colId xmlns:a16="http://schemas.microsoft.com/office/drawing/2014/main" val="38918596"/>
                    </a:ext>
                  </a:extLst>
                </a:gridCol>
              </a:tblGrid>
              <a:tr h="432048">
                <a:tc>
                  <a:txBody>
                    <a:bodyPr/>
                    <a:lstStyle/>
                    <a:p>
                      <a:pPr marL="0" algn="l" defTabSz="914400" rtl="0" eaLnBrk="1" latinLnBrk="0" hangingPunct="1"/>
                      <a:endParaRPr lang="en-US" sz="1800" b="1" kern="1200" cap="small">
                        <a:solidFill>
                          <a:schemeClr val="dk1"/>
                        </a:solidFill>
                        <a:effectLst/>
                        <a:latin typeface="Arial Bold"/>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dirty="0">
                          <a:solidFill>
                            <a:schemeClr val="dk1"/>
                          </a:solidFill>
                          <a:effectLst/>
                          <a:latin typeface="Arial Bold"/>
                          <a:ea typeface="+mn-ea"/>
                          <a:cs typeface="Times New Roman" panose="02020603050405020304" pitchFamily="18" charset="0"/>
                        </a:rPr>
                        <a:t>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dirty="0">
                          <a:solidFill>
                            <a:schemeClr val="dk1"/>
                          </a:solidFill>
                          <a:effectLst/>
                          <a:latin typeface="Arial Bold"/>
                          <a:ea typeface="+mn-ea"/>
                          <a:cs typeface="Times New Roman" panose="02020603050405020304" pitchFamily="18" charset="0"/>
                        </a:rPr>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dirty="0">
                          <a:solidFill>
                            <a:schemeClr val="dk1"/>
                          </a:solidFill>
                          <a:effectLst/>
                          <a:latin typeface="Arial Bold"/>
                          <a:ea typeface="+mn-ea"/>
                          <a:cs typeface="Times New Roman" panose="02020603050405020304" pitchFamily="18" charset="0"/>
                        </a:rPr>
                        <a:t>2019/20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dirty="0">
                          <a:solidFill>
                            <a:schemeClr val="dk1"/>
                          </a:solidFill>
                          <a:effectLst/>
                          <a:latin typeface="Arial Bold"/>
                          <a:ea typeface="+mn-ea"/>
                          <a:cs typeface="Times New Roman" panose="02020603050405020304" pitchFamily="18" charset="0"/>
                        </a:rPr>
                        <a:t>HSRC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247893088"/>
                  </a:ext>
                </a:extLst>
              </a:tr>
              <a:tr h="499403">
                <a:tc>
                  <a:txBody>
                    <a:bodyPr/>
                    <a:lstStyle/>
                    <a:p>
                      <a:r>
                        <a:rPr lang="en-US" sz="1600" b="1" kern="1200" cap="small" dirty="0">
                          <a:solidFill>
                            <a:schemeClr val="dk1"/>
                          </a:solidFill>
                          <a:effectLst/>
                          <a:latin typeface="Arial" panose="020B0604020202020204" pitchFamily="34" charset="0"/>
                          <a:cs typeface="Arial" panose="020B0604020202020204" pitchFamily="34" charset="0"/>
                        </a:rPr>
                        <a:t>Unemployed before EPWP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74%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68%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77%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47591"/>
                  </a:ext>
                </a:extLst>
              </a:tr>
              <a:tr h="364693">
                <a:tc>
                  <a:txBody>
                    <a:bodyPr/>
                    <a:lstStyle/>
                    <a:p>
                      <a:pPr marR="283210" algn="just">
                        <a:lnSpc>
                          <a:spcPct val="150000"/>
                        </a:lnSpc>
                        <a:spcAft>
                          <a:spcPts val="0"/>
                        </a:spcAft>
                      </a:pPr>
                      <a:r>
                        <a:rPr lang="en-ZA" sz="1600" b="1" kern="1200" cap="small" dirty="0">
                          <a:solidFill>
                            <a:schemeClr val="dk1"/>
                          </a:solidFill>
                          <a:effectLst/>
                          <a:latin typeface="Arial" panose="020B0604020202020204" pitchFamily="34" charset="0"/>
                          <a:ea typeface="Arial" panose="020B0604020202020204" pitchFamily="34" charset="0"/>
                          <a:cs typeface="Arial" panose="020B0604020202020204" pitchFamily="34" charset="0"/>
                        </a:rPr>
                        <a:t>No Debt B4 EPWP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50%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85.5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9936068"/>
                  </a:ext>
                </a:extLst>
              </a:tr>
              <a:tr h="488637">
                <a:tc>
                  <a:txBody>
                    <a:bodyPr/>
                    <a:lstStyle/>
                    <a:p>
                      <a:pPr marR="283210" algn="just">
                        <a:lnSpc>
                          <a:spcPct val="150000"/>
                        </a:lnSpc>
                        <a:spcAft>
                          <a:spcPts val="0"/>
                        </a:spcAft>
                      </a:pPr>
                      <a:r>
                        <a:rPr lang="en-ZA" sz="1600" b="1" kern="1200" cap="small" dirty="0">
                          <a:solidFill>
                            <a:schemeClr val="dk1"/>
                          </a:solidFill>
                          <a:effectLst/>
                          <a:latin typeface="Arial" panose="020B0604020202020204" pitchFamily="34" charset="0"/>
                          <a:ea typeface="Arial" panose="020B0604020202020204" pitchFamily="34" charset="0"/>
                          <a:cs typeface="Arial" panose="020B0604020202020204" pitchFamily="34" charset="0"/>
                        </a:rPr>
                        <a:t>Indebted at time of study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52%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54%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90%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14063862"/>
                  </a:ext>
                </a:extLst>
              </a:tr>
              <a:tr h="360040">
                <a:tc>
                  <a:txBody>
                    <a:bodyPr/>
                    <a:lstStyle/>
                    <a:p>
                      <a:pPr marR="283210" algn="just">
                        <a:lnSpc>
                          <a:spcPct val="150000"/>
                        </a:lnSpc>
                        <a:spcAft>
                          <a:spcPts val="0"/>
                        </a:spcAft>
                      </a:pPr>
                      <a:r>
                        <a:rPr lang="en-ZA" sz="1600" b="1" kern="1200" cap="small" dirty="0">
                          <a:solidFill>
                            <a:schemeClr val="dk1"/>
                          </a:solidFill>
                          <a:effectLst/>
                          <a:latin typeface="Arial" panose="020B0604020202020204" pitchFamily="34" charset="0"/>
                          <a:ea typeface="Arial" panose="020B0604020202020204" pitchFamily="34" charset="0"/>
                          <a:cs typeface="Arial" panose="020B0604020202020204" pitchFamily="34" charset="0"/>
                        </a:rPr>
                        <a:t>Have  Savings Plans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69%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34-54%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9691563"/>
                  </a:ext>
                </a:extLst>
              </a:tr>
              <a:tr h="608862">
                <a:tc>
                  <a:txBody>
                    <a:bodyPr/>
                    <a:lstStyle/>
                    <a:p>
                      <a:pPr marR="283210" algn="just">
                        <a:lnSpc>
                          <a:spcPct val="150000"/>
                        </a:lnSpc>
                        <a:spcAft>
                          <a:spcPts val="0"/>
                        </a:spcAft>
                      </a:pPr>
                      <a:r>
                        <a:rPr lang="en-ZA" sz="1600" b="1" kern="1200" cap="small" dirty="0">
                          <a:solidFill>
                            <a:schemeClr val="dk1"/>
                          </a:solidFill>
                          <a:effectLst/>
                          <a:latin typeface="Arial" panose="020B0604020202020204" pitchFamily="34" charset="0"/>
                          <a:ea typeface="Arial" panose="020B0604020202020204" pitchFamily="34" charset="0"/>
                          <a:cs typeface="Arial" panose="020B0604020202020204" pitchFamily="34" charset="0"/>
                        </a:rPr>
                        <a:t>One Income earner in household B4 WOF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46.5%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44%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80%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90%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1625910"/>
                  </a:ext>
                </a:extLst>
              </a:tr>
              <a:tr h="608862">
                <a:tc>
                  <a:txBody>
                    <a:bodyPr/>
                    <a:lstStyle/>
                    <a:p>
                      <a:pPr marR="283210" algn="just">
                        <a:lnSpc>
                          <a:spcPct val="150000"/>
                        </a:lnSpc>
                        <a:spcAft>
                          <a:spcPts val="0"/>
                        </a:spcAft>
                      </a:pPr>
                      <a:r>
                        <a:rPr lang="en-ZA" sz="1600" b="1" kern="1200" cap="small" dirty="0">
                          <a:solidFill>
                            <a:schemeClr val="dk1"/>
                          </a:solidFill>
                          <a:effectLst/>
                          <a:latin typeface="Arial" panose="020B0604020202020204" pitchFamily="34" charset="0"/>
                          <a:ea typeface="Arial" panose="020B0604020202020204" pitchFamily="34" charset="0"/>
                          <a:cs typeface="Arial" panose="020B0604020202020204" pitchFamily="34" charset="0"/>
                        </a:rPr>
                        <a:t>More than one Current Income earner in household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40.5%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44%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37%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93%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959937"/>
                  </a:ext>
                </a:extLst>
              </a:tr>
              <a:tr h="608862">
                <a:tc>
                  <a:txBody>
                    <a:bodyPr/>
                    <a:lstStyle/>
                    <a:p>
                      <a:pPr marR="283210" algn="just">
                        <a:lnSpc>
                          <a:spcPct val="150000"/>
                        </a:lnSpc>
                        <a:spcAft>
                          <a:spcPts val="0"/>
                        </a:spcAft>
                      </a:pPr>
                      <a:r>
                        <a:rPr lang="en-ZA" sz="1600" b="1" kern="1200" cap="small" dirty="0">
                          <a:solidFill>
                            <a:schemeClr val="dk1"/>
                          </a:solidFill>
                          <a:effectLst/>
                          <a:latin typeface="Arial" panose="020B0604020202020204" pitchFamily="34" charset="0"/>
                          <a:ea typeface="Arial" panose="020B0604020202020204" pitchFamily="34" charset="0"/>
                          <a:cs typeface="Arial" panose="020B0604020202020204" pitchFamily="34" charset="0"/>
                        </a:rPr>
                        <a:t>Household reliance on EPWP wage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84%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0215093"/>
                  </a:ext>
                </a:extLst>
              </a:tr>
            </a:tbl>
          </a:graphicData>
        </a:graphic>
      </p:graphicFrame>
    </p:spTree>
    <p:extLst>
      <p:ext uri="{BB962C8B-B14F-4D97-AF65-F5344CB8AC3E}">
        <p14:creationId xmlns:p14="http://schemas.microsoft.com/office/powerpoint/2010/main" val="2469730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a:cxnSpLocks/>
          </p:cNvCxnSpPr>
          <p:nvPr/>
        </p:nvCxnSpPr>
        <p:spPr>
          <a:xfrm>
            <a:off x="547200" y="5949280"/>
            <a:ext cx="731916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982" y="6102381"/>
            <a:ext cx="378042" cy="642771"/>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521740" y="6102381"/>
            <a:ext cx="2344626" cy="648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737574" y="28191"/>
            <a:ext cx="7722858" cy="677449"/>
          </a:xfrm>
          <a:solidFill>
            <a:schemeClr val="accent3">
              <a:lumMod val="20000"/>
              <a:lumOff val="80000"/>
            </a:schemeClr>
          </a:solidFill>
        </p:spPr>
        <p:txBody>
          <a:bodyPr>
            <a:normAutofit/>
          </a:bodyPr>
          <a:lstStyle/>
          <a:p>
            <a:r>
              <a:rPr lang="en-GB" sz="3600" b="1" cap="small">
                <a:solidFill>
                  <a:srgbClr val="26411B"/>
                </a:solidFill>
                <a:latin typeface="Arial" panose="020B0604020202020204" pitchFamily="34" charset="0"/>
                <a:cs typeface="Arial" panose="020B0604020202020204" pitchFamily="34" charset="0"/>
              </a:rPr>
              <a:t>Educational Levels</a:t>
            </a:r>
            <a:endParaRPr lang="en-ZA" sz="3600" cap="sma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9954" y="6102381"/>
            <a:ext cx="2344626" cy="642769"/>
          </a:xfrm>
          <a:prstGeom prst="rect">
            <a:avLst/>
          </a:prstGeom>
        </p:spPr>
      </p:pic>
      <p:sp>
        <p:nvSpPr>
          <p:cNvPr id="2" name="Slide Number Placeholder 1">
            <a:extLst>
              <a:ext uri="{FF2B5EF4-FFF2-40B4-BE49-F238E27FC236}">
                <a16:creationId xmlns:a16="http://schemas.microsoft.com/office/drawing/2014/main" id="{D7F55892-78EE-E847-B0D2-336A61C00FC4}"/>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26</a:t>
            </a:fld>
            <a:endParaRPr lang="en-US" b="1">
              <a:solidFill>
                <a:schemeClr val="tx1"/>
              </a:solidFill>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368D2E2A-65E0-4A4D-A4D4-D32C6126BB0A}"/>
              </a:ext>
            </a:extLst>
          </p:cNvPr>
          <p:cNvSpPr>
            <a:spLocks noGrp="1"/>
          </p:cNvSpPr>
          <p:nvPr>
            <p:ph idx="1"/>
          </p:nvPr>
        </p:nvSpPr>
        <p:spPr>
          <a:xfrm>
            <a:off x="179512" y="705641"/>
            <a:ext cx="8507288" cy="5408632"/>
          </a:xfrm>
        </p:spPr>
        <p:txBody>
          <a:bodyPr>
            <a:normAutofit fontScale="40000" lnSpcReduction="20000"/>
          </a:bodyPr>
          <a:lstStyle/>
          <a:p>
            <a:pPr algn="just">
              <a:lnSpc>
                <a:spcPct val="120000"/>
              </a:lnSpc>
              <a:spcBef>
                <a:spcPts val="0"/>
              </a:spcBef>
            </a:pPr>
            <a:r>
              <a:rPr lang="en-US" sz="3500" dirty="0">
                <a:latin typeface="Arial" panose="020B0604020202020204" pitchFamily="34" charset="0"/>
                <a:cs typeface="Arial" panose="020B0604020202020204" pitchFamily="34" charset="0"/>
              </a:rPr>
              <a:t>Given the relationship between educational levels and employability, this is an important vector, </a:t>
            </a:r>
            <a:r>
              <a:rPr lang="en-US" sz="3500" b="1" dirty="0">
                <a:latin typeface="Arial" panose="020B0604020202020204" pitchFamily="34" charset="0"/>
                <a:cs typeface="Arial" panose="020B0604020202020204" pitchFamily="34" charset="0"/>
              </a:rPr>
              <a:t>only measured by the HSRC</a:t>
            </a:r>
            <a:r>
              <a:rPr lang="en-US" sz="3500" dirty="0">
                <a:latin typeface="Arial" panose="020B0604020202020204" pitchFamily="34" charset="0"/>
                <a:cs typeface="Arial" panose="020B0604020202020204" pitchFamily="34" charset="0"/>
              </a:rPr>
              <a:t>. “</a:t>
            </a:r>
            <a:r>
              <a:rPr lang="en-ZA" sz="3500" i="1" dirty="0">
                <a:latin typeface="Arial" panose="020B0604020202020204" pitchFamily="34" charset="0"/>
                <a:cs typeface="Arial" panose="020B0604020202020204" pitchFamily="34" charset="0"/>
              </a:rPr>
              <a:t>There is empirical evidence to show that returns to education in the form of higher earnings are quite significant . . .Exposure to education can affect a household’s standard of living as it may result in higher marginal productivity of labour that eventually enables members of the household to engage in remunerative work</a:t>
            </a:r>
            <a:r>
              <a:rPr lang="en-ZA" sz="3500" dirty="0">
                <a:latin typeface="Arial" panose="020B0604020202020204" pitchFamily="34" charset="0"/>
                <a:cs typeface="Arial" panose="020B0604020202020204" pitchFamily="34" charset="0"/>
              </a:rPr>
              <a:t>”</a:t>
            </a:r>
            <a:endParaRPr lang="en-US" sz="3500" dirty="0">
              <a:latin typeface="Arial" panose="020B0604020202020204" pitchFamily="34" charset="0"/>
              <a:cs typeface="Arial" panose="020B0604020202020204" pitchFamily="34" charset="0"/>
            </a:endParaRPr>
          </a:p>
          <a:p>
            <a:pPr algn="just">
              <a:lnSpc>
                <a:spcPct val="120000"/>
              </a:lnSpc>
              <a:spcBef>
                <a:spcPts val="0"/>
              </a:spcBef>
            </a:pPr>
            <a:endParaRPr lang="en-US" sz="3500" dirty="0">
              <a:latin typeface="Arial" panose="020B0604020202020204" pitchFamily="34" charset="0"/>
              <a:cs typeface="Arial" panose="020B0604020202020204" pitchFamily="34" charset="0"/>
            </a:endParaRPr>
          </a:p>
          <a:p>
            <a:pPr algn="just">
              <a:lnSpc>
                <a:spcPct val="120000"/>
              </a:lnSpc>
              <a:spcBef>
                <a:spcPts val="0"/>
              </a:spcBef>
            </a:pPr>
            <a:r>
              <a:rPr lang="en-US" sz="3500" dirty="0">
                <a:latin typeface="Arial" panose="020B0604020202020204" pitchFamily="34" charset="0"/>
                <a:cs typeface="Arial" panose="020B0604020202020204" pitchFamily="34" charset="0"/>
              </a:rPr>
              <a:t>It also found that WOF “</a:t>
            </a:r>
            <a:r>
              <a:rPr lang="en-GB" sz="3500" i="1" dirty="0">
                <a:latin typeface="Arial" panose="020B0604020202020204" pitchFamily="34" charset="0"/>
                <a:cs typeface="Arial" panose="020B0604020202020204" pitchFamily="34" charset="0"/>
              </a:rPr>
              <a:t>had the highest percentage of participants with matric at just over half of all those in the programme</a:t>
            </a:r>
            <a:r>
              <a:rPr lang="en-GB" sz="3500" dirty="0">
                <a:latin typeface="Arial" panose="020B0604020202020204" pitchFamily="34" charset="0"/>
                <a:cs typeface="Arial" panose="020B0604020202020204" pitchFamily="34" charset="0"/>
              </a:rPr>
              <a:t>.” </a:t>
            </a:r>
          </a:p>
          <a:p>
            <a:pPr algn="just">
              <a:lnSpc>
                <a:spcPct val="120000"/>
              </a:lnSpc>
              <a:spcBef>
                <a:spcPts val="0"/>
              </a:spcBef>
            </a:pPr>
            <a:endParaRPr lang="en-GB" sz="3500" dirty="0">
              <a:latin typeface="Arial" panose="020B0604020202020204" pitchFamily="34" charset="0"/>
              <a:cs typeface="Arial" panose="020B0604020202020204" pitchFamily="34" charset="0"/>
            </a:endParaRPr>
          </a:p>
          <a:p>
            <a:pPr algn="just">
              <a:lnSpc>
                <a:spcPct val="120000"/>
              </a:lnSpc>
              <a:spcBef>
                <a:spcPts val="0"/>
              </a:spcBef>
            </a:pPr>
            <a:r>
              <a:rPr lang="en-US" sz="3500" dirty="0">
                <a:latin typeface="Arial" panose="020B0604020202020204" pitchFamily="34" charset="0"/>
                <a:cs typeface="Arial" panose="020B0604020202020204" pitchFamily="34" charset="0"/>
              </a:rPr>
              <a:t>This was also confirmed by the literacy levels among FFs with all being able to complete the questionnaire in English. Just over 70% accomplished this with great ease whereas around 28% asked questions of clarification and still able to complete it on their own. The 2% who struggled were older</a:t>
            </a:r>
          </a:p>
          <a:p>
            <a:pPr algn="just">
              <a:lnSpc>
                <a:spcPct val="120000"/>
              </a:lnSpc>
              <a:spcBef>
                <a:spcPts val="0"/>
              </a:spcBef>
            </a:pPr>
            <a:endParaRPr lang="en-US" sz="3500" dirty="0">
              <a:latin typeface="Arial" panose="020B0604020202020204" pitchFamily="34" charset="0"/>
              <a:cs typeface="Arial" panose="020B0604020202020204" pitchFamily="34" charset="0"/>
            </a:endParaRPr>
          </a:p>
          <a:p>
            <a:pPr algn="just">
              <a:lnSpc>
                <a:spcPct val="120000"/>
              </a:lnSpc>
              <a:spcBef>
                <a:spcPts val="0"/>
              </a:spcBef>
            </a:pPr>
            <a:r>
              <a:rPr lang="en-US" sz="3500" dirty="0">
                <a:latin typeface="Arial" panose="020B0604020202020204" pitchFamily="34" charset="0"/>
                <a:cs typeface="Arial" panose="020B0604020202020204" pitchFamily="34" charset="0"/>
              </a:rPr>
              <a:t>It appears that the ABET initiative is directed at older participants. </a:t>
            </a:r>
          </a:p>
          <a:p>
            <a:pPr algn="just">
              <a:lnSpc>
                <a:spcPct val="120000"/>
              </a:lnSpc>
              <a:spcBef>
                <a:spcPts val="0"/>
              </a:spcBef>
            </a:pPr>
            <a:endParaRPr lang="en-US" sz="3500" dirty="0">
              <a:latin typeface="Arial" panose="020B0604020202020204" pitchFamily="34" charset="0"/>
              <a:cs typeface="Arial" panose="020B0604020202020204" pitchFamily="34" charset="0"/>
            </a:endParaRPr>
          </a:p>
          <a:p>
            <a:pPr algn="just">
              <a:lnSpc>
                <a:spcPct val="120000"/>
              </a:lnSpc>
              <a:spcBef>
                <a:spcPts val="0"/>
              </a:spcBef>
            </a:pPr>
            <a:r>
              <a:rPr lang="en-US" sz="3500" dirty="0">
                <a:latin typeface="Arial" panose="020B0604020202020204" pitchFamily="34" charset="0"/>
                <a:cs typeface="Arial" panose="020B0604020202020204" pitchFamily="34" charset="0"/>
              </a:rPr>
              <a:t>While all respondents appreciated the fact that WOF did not exclude new recruits without matric, the 2019/20 Study found a small percentage young FFs without Grade 12. </a:t>
            </a:r>
          </a:p>
          <a:p>
            <a:pPr algn="just">
              <a:lnSpc>
                <a:spcPct val="120000"/>
              </a:lnSpc>
              <a:spcBef>
                <a:spcPts val="0"/>
              </a:spcBef>
            </a:pPr>
            <a:endParaRPr lang="en-US" sz="3500" dirty="0">
              <a:latin typeface="Arial" panose="020B0604020202020204" pitchFamily="34" charset="0"/>
              <a:cs typeface="Arial" panose="020B0604020202020204" pitchFamily="34" charset="0"/>
            </a:endParaRPr>
          </a:p>
          <a:p>
            <a:pPr algn="just">
              <a:lnSpc>
                <a:spcPct val="120000"/>
              </a:lnSpc>
              <a:spcBef>
                <a:spcPts val="0"/>
              </a:spcBef>
            </a:pPr>
            <a:r>
              <a:rPr lang="en-US" sz="3500" dirty="0">
                <a:latin typeface="Arial" panose="020B0604020202020204" pitchFamily="34" charset="0"/>
                <a:cs typeface="Arial" panose="020B0604020202020204" pitchFamily="34" charset="0"/>
              </a:rPr>
              <a:t>Younger people have a greater chance of employment outside WOF. It is suggested that youth without Grade 12 should become 80% of the beneficiaries of the ABET initiative</a:t>
            </a:r>
          </a:p>
          <a:p>
            <a:pPr algn="just">
              <a:lnSpc>
                <a:spcPct val="120000"/>
              </a:lnSpc>
              <a:spcBef>
                <a:spcPts val="0"/>
              </a:spcBef>
            </a:pPr>
            <a:endParaRPr lang="en-US" sz="3500" dirty="0">
              <a:latin typeface="Arial" panose="020B0604020202020204" pitchFamily="34" charset="0"/>
              <a:cs typeface="Arial" panose="020B0604020202020204" pitchFamily="34" charset="0"/>
            </a:endParaRPr>
          </a:p>
          <a:p>
            <a:pPr algn="just">
              <a:lnSpc>
                <a:spcPct val="120000"/>
              </a:lnSpc>
              <a:spcBef>
                <a:spcPts val="0"/>
              </a:spcBef>
            </a:pPr>
            <a:r>
              <a:rPr lang="en-US" sz="3500" b="1" dirty="0">
                <a:latin typeface="Arial" panose="020B0604020202020204" pitchFamily="34" charset="0"/>
                <a:cs typeface="Arial" panose="020B0604020202020204" pitchFamily="34" charset="0"/>
              </a:rPr>
              <a:t>Education level </a:t>
            </a:r>
            <a:r>
              <a:rPr lang="en-US" sz="3500" dirty="0">
                <a:latin typeface="Arial" panose="020B0604020202020204" pitchFamily="34" charset="0"/>
                <a:cs typeface="Arial" panose="020B0604020202020204" pitchFamily="34" charset="0"/>
              </a:rPr>
              <a:t>(at recruitment and time of the study) is a useful criteria to monitor as it impacts employability.</a:t>
            </a:r>
          </a:p>
          <a:p>
            <a:pPr algn="just">
              <a:spcBef>
                <a:spcPts val="0"/>
              </a:spcBef>
            </a:pPr>
            <a:endParaRPr lang="en-US" dirty="0">
              <a:latin typeface="Arial" panose="020B0604020202020204" pitchFamily="34" charset="0"/>
              <a:cs typeface="Arial" panose="020B0604020202020204" pitchFamily="34" charset="0"/>
            </a:endParaRPr>
          </a:p>
          <a:p>
            <a:pPr algn="just">
              <a:spcBef>
                <a:spcPts val="0"/>
              </a:spcBef>
            </a:pPr>
            <a:endParaRPr lang="en-US" dirty="0">
              <a:latin typeface="Arial" panose="020B0604020202020204" pitchFamily="34" charset="0"/>
              <a:cs typeface="Arial" panose="020B0604020202020204" pitchFamily="34" charset="0"/>
            </a:endParaRPr>
          </a:p>
          <a:p>
            <a:pPr algn="just">
              <a:spcBef>
                <a:spcPts val="0"/>
              </a:spcBef>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79607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a:cxnSpLocks/>
          </p:cNvCxnSpPr>
          <p:nvPr/>
        </p:nvCxnSpPr>
        <p:spPr>
          <a:xfrm>
            <a:off x="547200" y="5949280"/>
            <a:ext cx="731916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982" y="6102381"/>
            <a:ext cx="378042" cy="642771"/>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521740" y="6102381"/>
            <a:ext cx="2344626" cy="648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827584" y="116632"/>
            <a:ext cx="7722858" cy="842977"/>
          </a:xfrm>
          <a:solidFill>
            <a:schemeClr val="accent3">
              <a:lumMod val="20000"/>
              <a:lumOff val="80000"/>
            </a:schemeClr>
          </a:solidFill>
        </p:spPr>
        <p:txBody>
          <a:bodyPr>
            <a:normAutofit/>
          </a:bodyPr>
          <a:lstStyle/>
          <a:p>
            <a:r>
              <a:rPr lang="en-GB" sz="3600" b="1" cap="small">
                <a:solidFill>
                  <a:srgbClr val="26411B"/>
                </a:solidFill>
                <a:latin typeface="Arial" panose="020B0604020202020204" pitchFamily="34" charset="0"/>
                <a:cs typeface="Arial" panose="020B0604020202020204" pitchFamily="34" charset="0"/>
              </a:rPr>
              <a:t>Employment Status Before EPWP</a:t>
            </a:r>
            <a:endParaRPr lang="en-ZA" sz="3600" cap="sma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9954" y="6102381"/>
            <a:ext cx="2344626" cy="642769"/>
          </a:xfrm>
          <a:prstGeom prst="rect">
            <a:avLst/>
          </a:prstGeom>
        </p:spPr>
      </p:pic>
      <p:sp>
        <p:nvSpPr>
          <p:cNvPr id="2" name="Slide Number Placeholder 1">
            <a:extLst>
              <a:ext uri="{FF2B5EF4-FFF2-40B4-BE49-F238E27FC236}">
                <a16:creationId xmlns:a16="http://schemas.microsoft.com/office/drawing/2014/main" id="{D7F55892-78EE-E847-B0D2-336A61C00FC4}"/>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27</a:t>
            </a:fld>
            <a:endParaRPr lang="en-US" b="1">
              <a:solidFill>
                <a:schemeClr val="tx1"/>
              </a:solidFill>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368D2E2A-65E0-4A4D-A4D4-D32C6126BB0A}"/>
              </a:ext>
            </a:extLst>
          </p:cNvPr>
          <p:cNvSpPr>
            <a:spLocks noGrp="1"/>
          </p:cNvSpPr>
          <p:nvPr>
            <p:ph idx="1"/>
          </p:nvPr>
        </p:nvSpPr>
        <p:spPr>
          <a:xfrm>
            <a:off x="367200" y="947718"/>
            <a:ext cx="8229600" cy="5166554"/>
          </a:xfrm>
        </p:spPr>
        <p:txBody>
          <a:bodyPr>
            <a:normAutofit fontScale="40000" lnSpcReduction="20000"/>
          </a:bodyPr>
          <a:lstStyle/>
          <a:p>
            <a:pPr marL="0" indent="0">
              <a:spcBef>
                <a:spcPts val="0"/>
              </a:spcBef>
              <a:buNone/>
            </a:pPr>
            <a:r>
              <a:rPr lang="en-US" b="1" cap="small" dirty="0">
                <a:latin typeface="Arial" panose="020B0604020202020204" pitchFamily="34" charset="0"/>
                <a:cs typeface="Arial" panose="020B0604020202020204" pitchFamily="34" charset="0"/>
              </a:rPr>
              <a:t>Significant Similarities</a:t>
            </a:r>
          </a:p>
          <a:p>
            <a:pPr algn="just">
              <a:spcBef>
                <a:spcPts val="0"/>
              </a:spcBef>
            </a:pPr>
            <a:r>
              <a:rPr lang="en-US" b="1" dirty="0">
                <a:latin typeface="Arial" panose="020B0604020202020204" pitchFamily="34" charset="0"/>
                <a:cs typeface="Arial" panose="020B0604020202020204" pitchFamily="34" charset="0"/>
              </a:rPr>
              <a:t>Unemployment</a:t>
            </a:r>
            <a:r>
              <a:rPr lang="en-US" dirty="0">
                <a:latin typeface="Arial" panose="020B0604020202020204" pitchFamily="34" charset="0"/>
                <a:cs typeface="Arial" panose="020B0604020202020204" pitchFamily="34" charset="0"/>
              </a:rPr>
              <a:t>: Except the 2013 study, other studies reported EPWP giving unemployed a work opportunity. HSRC and 2019/20 Studies explored period of unemployment for EPWP. E</a:t>
            </a:r>
            <a:r>
              <a:rPr lang="en-US" sz="3300" dirty="0">
                <a:latin typeface="Arial" panose="020B0604020202020204" pitchFamily="34" charset="0"/>
                <a:cs typeface="Arial" panose="020B0604020202020204" pitchFamily="34" charset="0"/>
              </a:rPr>
              <a:t>.g. </a:t>
            </a:r>
            <a:r>
              <a:rPr lang="en-ZA" sz="3300" dirty="0">
                <a:latin typeface="Arial" panose="020B0604020202020204" pitchFamily="34" charset="0"/>
                <a:cs typeface="Arial" panose="020B0604020202020204" pitchFamily="34" charset="0"/>
              </a:rPr>
              <a:t>27% of the participants had been unemployed for over 5- years, 23% for between three and four years and 31% for between one and two years</a:t>
            </a:r>
          </a:p>
          <a:p>
            <a:pPr marL="0" indent="0">
              <a:buNone/>
            </a:pPr>
            <a:endParaRPr lang="en-US" dirty="0">
              <a:latin typeface="Arial" panose="020B0604020202020204" pitchFamily="34" charset="0"/>
              <a:cs typeface="Arial" panose="020B0604020202020204" pitchFamily="34" charset="0"/>
            </a:endParaRPr>
          </a:p>
          <a:p>
            <a:pPr>
              <a:spcBef>
                <a:spcPts val="0"/>
              </a:spcBef>
            </a:pPr>
            <a:endParaRPr lang="en-US" dirty="0">
              <a:latin typeface="Arial" panose="020B0604020202020204" pitchFamily="34" charset="0"/>
              <a:cs typeface="Arial" panose="020B0604020202020204" pitchFamily="34" charset="0"/>
            </a:endParaRPr>
          </a:p>
          <a:p>
            <a:pPr marL="0" indent="0">
              <a:spcBef>
                <a:spcPts val="0"/>
              </a:spcBef>
              <a:buNone/>
            </a:pPr>
            <a:r>
              <a:rPr lang="en-US" b="1" cap="small" dirty="0">
                <a:latin typeface="Arial" panose="020B0604020202020204" pitchFamily="34" charset="0"/>
                <a:cs typeface="Arial" panose="020B0604020202020204" pitchFamily="34" charset="0"/>
              </a:rPr>
              <a:t>Key Differences</a:t>
            </a:r>
          </a:p>
          <a:p>
            <a:pPr algn="just">
              <a:spcBef>
                <a:spcPts val="0"/>
              </a:spcBef>
            </a:pPr>
            <a:r>
              <a:rPr lang="en-US" b="1" dirty="0">
                <a:latin typeface="Arial" panose="020B0604020202020204" pitchFamily="34" charset="0"/>
                <a:cs typeface="Arial" panose="020B0604020202020204" pitchFamily="34" charset="0"/>
              </a:rPr>
              <a:t>Employment Status B4 WOF: </a:t>
            </a:r>
            <a:r>
              <a:rPr lang="en-US" dirty="0">
                <a:latin typeface="Arial" panose="020B0604020202020204" pitchFamily="34" charset="0"/>
                <a:cs typeface="Arial" panose="020B0604020202020204" pitchFamily="34" charset="0"/>
              </a:rPr>
              <a:t>The 2013 Study did not explore this area. HSRC explored perceptions of poverty levels in their communities. 45% were of the view that unemployment worsened over the past 5 years</a:t>
            </a:r>
          </a:p>
          <a:p>
            <a:pPr algn="just">
              <a:spcBef>
                <a:spcPts val="0"/>
              </a:spcBef>
            </a:pPr>
            <a:endParaRPr lang="en-US" dirty="0">
              <a:latin typeface="Arial" panose="020B0604020202020204" pitchFamily="34" charset="0"/>
              <a:cs typeface="Arial" panose="020B0604020202020204" pitchFamily="34" charset="0"/>
            </a:endParaRPr>
          </a:p>
          <a:p>
            <a:pPr algn="just">
              <a:spcBef>
                <a:spcPts val="0"/>
              </a:spcBef>
            </a:pPr>
            <a:r>
              <a:rPr lang="en-US" b="1" dirty="0">
                <a:latin typeface="Arial" panose="020B0604020202020204" pitchFamily="34" charset="0"/>
                <a:cs typeface="Arial" panose="020B0604020202020204" pitchFamily="34" charset="0"/>
              </a:rPr>
              <a:t>Household Income</a:t>
            </a:r>
            <a:r>
              <a:rPr lang="en-US" dirty="0">
                <a:latin typeface="Arial" panose="020B0604020202020204" pitchFamily="34" charset="0"/>
                <a:cs typeface="Arial" panose="020B0604020202020204" pitchFamily="34" charset="0"/>
              </a:rPr>
              <a:t>: </a:t>
            </a:r>
            <a:r>
              <a:rPr lang="en-ZA" dirty="0">
                <a:latin typeface="Arial" panose="020B0604020202020204" pitchFamily="34" charset="0"/>
                <a:cs typeface="Arial" panose="020B0604020202020204" pitchFamily="34" charset="0"/>
              </a:rPr>
              <a:t>In the absence of baseline data, </a:t>
            </a:r>
            <a:r>
              <a:rPr lang="en-US" dirty="0">
                <a:latin typeface="Arial" panose="020B0604020202020204" pitchFamily="34" charset="0"/>
                <a:cs typeface="Arial" panose="020B0604020202020204" pitchFamily="34" charset="0"/>
              </a:rPr>
              <a:t>HRSC explored </a:t>
            </a:r>
            <a:r>
              <a:rPr lang="en-ZA" dirty="0">
                <a:latin typeface="Arial" panose="020B0604020202020204" pitchFamily="34" charset="0"/>
                <a:cs typeface="Arial" panose="020B0604020202020204" pitchFamily="34" charset="0"/>
              </a:rPr>
              <a:t>gross household (</a:t>
            </a:r>
            <a:r>
              <a:rPr lang="en-ZA" dirty="0" err="1">
                <a:latin typeface="Arial" panose="020B0604020202020204" pitchFamily="34" charset="0"/>
                <a:cs typeface="Arial" panose="020B0604020202020204" pitchFamily="34" charset="0"/>
              </a:rPr>
              <a:t>hhd</a:t>
            </a:r>
            <a:r>
              <a:rPr lang="en-ZA" dirty="0">
                <a:latin typeface="Arial" panose="020B0604020202020204" pitchFamily="34" charset="0"/>
                <a:cs typeface="Arial" panose="020B0604020202020204" pitchFamily="34" charset="0"/>
              </a:rPr>
              <a:t>) income collected for the period participants started working on the project and at the time of the survey. The intention was to get a sense of how participation and/or exit affected income </a:t>
            </a:r>
            <a:r>
              <a:rPr lang="en-ZA" dirty="0" err="1">
                <a:latin typeface="Arial" panose="020B0604020202020204" pitchFamily="34" charset="0"/>
                <a:cs typeface="Arial" panose="020B0604020202020204" pitchFamily="34" charset="0"/>
              </a:rPr>
              <a:t>hhd</a:t>
            </a:r>
            <a:r>
              <a:rPr lang="en-ZA" dirty="0">
                <a:latin typeface="Arial" panose="020B0604020202020204" pitchFamily="34" charset="0"/>
                <a:cs typeface="Arial" panose="020B0604020202020204" pitchFamily="34" charset="0"/>
              </a:rPr>
              <a:t> levels. </a:t>
            </a:r>
            <a:r>
              <a:rPr lang="en-ZA" sz="3300" dirty="0">
                <a:latin typeface="Arial" panose="020B0604020202020204" pitchFamily="34" charset="0"/>
                <a:cs typeface="Arial" panose="020B0604020202020204" pitchFamily="34" charset="0"/>
              </a:rPr>
              <a:t>More than 28% of participants indicated that more than 81% - 100% of their </a:t>
            </a:r>
            <a:r>
              <a:rPr lang="en-ZA" sz="3300" dirty="0" err="1">
                <a:latin typeface="Arial" panose="020B0604020202020204" pitchFamily="34" charset="0"/>
                <a:cs typeface="Arial" panose="020B0604020202020204" pitchFamily="34" charset="0"/>
              </a:rPr>
              <a:t>hhd</a:t>
            </a:r>
            <a:r>
              <a:rPr lang="en-ZA" sz="3300" dirty="0">
                <a:latin typeface="Arial" panose="020B0604020202020204" pitchFamily="34" charset="0"/>
                <a:cs typeface="Arial" panose="020B0604020202020204" pitchFamily="34" charset="0"/>
              </a:rPr>
              <a:t> income came from the EPWP wage</a:t>
            </a:r>
          </a:p>
          <a:p>
            <a:pPr algn="just">
              <a:spcBef>
                <a:spcPts val="0"/>
              </a:spcBef>
            </a:pPr>
            <a:endParaRPr lang="en-US" dirty="0">
              <a:latin typeface="Arial" panose="020B0604020202020204" pitchFamily="34" charset="0"/>
              <a:cs typeface="Arial" panose="020B0604020202020204" pitchFamily="34" charset="0"/>
            </a:endParaRPr>
          </a:p>
          <a:p>
            <a:pPr algn="just">
              <a:spcBef>
                <a:spcPts val="0"/>
              </a:spcBef>
            </a:pPr>
            <a:r>
              <a:rPr lang="en-US" b="1" dirty="0">
                <a:latin typeface="Arial" panose="020B0604020202020204" pitchFamily="34" charset="0"/>
                <a:cs typeface="Arial" panose="020B0604020202020204" pitchFamily="34" charset="0"/>
              </a:rPr>
              <a:t>EPWP Veterans</a:t>
            </a:r>
            <a:r>
              <a:rPr lang="en-US" dirty="0">
                <a:latin typeface="Arial" panose="020B0604020202020204" pitchFamily="34" charset="0"/>
                <a:cs typeface="Arial" panose="020B0604020202020204" pitchFamily="34" charset="0"/>
              </a:rPr>
              <a:t>:  </a:t>
            </a:r>
          </a:p>
          <a:p>
            <a:pPr lvl="1" algn="just">
              <a:spcBef>
                <a:spcPts val="0"/>
              </a:spcBef>
              <a:buFont typeface="Courier New" panose="02070309020205020404" pitchFamily="49" charset="0"/>
              <a:buChar char="o"/>
            </a:pPr>
            <a:r>
              <a:rPr lang="en-US" dirty="0">
                <a:latin typeface="Arial" panose="020B0604020202020204" pitchFamily="34" charset="0"/>
                <a:cs typeface="Arial" panose="020B0604020202020204" pitchFamily="34" charset="0"/>
              </a:rPr>
              <a:t>Only the HSRC study explored how many respondents participated in previous EPWP sub-</a:t>
            </a:r>
            <a:r>
              <a:rPr lang="en-US" dirty="0" err="1">
                <a:latin typeface="Arial" panose="020B0604020202020204" pitchFamily="34" charset="0"/>
                <a:cs typeface="Arial" panose="020B0604020202020204" pitchFamily="34" charset="0"/>
              </a:rPr>
              <a:t>programmes</a:t>
            </a:r>
            <a:r>
              <a:rPr lang="en-US" dirty="0">
                <a:latin typeface="Arial" panose="020B0604020202020204" pitchFamily="34" charset="0"/>
                <a:cs typeface="Arial" panose="020B0604020202020204" pitchFamily="34" charset="0"/>
              </a:rPr>
              <a:t>. </a:t>
            </a:r>
          </a:p>
          <a:p>
            <a:pPr lvl="1" algn="just">
              <a:spcBef>
                <a:spcPts val="0"/>
              </a:spcBef>
              <a:buFont typeface="Courier New" panose="02070309020205020404" pitchFamily="49" charset="0"/>
              <a:buChar char="o"/>
            </a:pPr>
            <a:r>
              <a:rPr lang="en-US" dirty="0">
                <a:latin typeface="Arial" panose="020B0604020202020204" pitchFamily="34" charset="0"/>
                <a:cs typeface="Arial" panose="020B0604020202020204" pitchFamily="34" charset="0"/>
              </a:rPr>
              <a:t>Very few (+7) FF volunteered this info. </a:t>
            </a:r>
          </a:p>
          <a:p>
            <a:pPr lvl="1" algn="just">
              <a:spcBef>
                <a:spcPts val="0"/>
              </a:spcBef>
              <a:buFont typeface="Courier New" panose="02070309020205020404" pitchFamily="49" charset="0"/>
              <a:buChar char="o"/>
            </a:pPr>
            <a:r>
              <a:rPr lang="en-US" dirty="0">
                <a:latin typeface="Arial" panose="020B0604020202020204" pitchFamily="34" charset="0"/>
                <a:cs typeface="Arial" panose="020B0604020202020204" pitchFamily="34" charset="0"/>
              </a:rPr>
              <a:t>Although this should not disqualifier, is a a useful baseline indicator WOF should consider in recruitment data and future Impact Studies</a:t>
            </a:r>
          </a:p>
          <a:p>
            <a:pPr algn="just">
              <a:spcBef>
                <a:spcPts val="0"/>
              </a:spcBef>
            </a:pPr>
            <a:endParaRPr lang="en-US" dirty="0">
              <a:latin typeface="Arial" panose="020B0604020202020204" pitchFamily="34" charset="0"/>
              <a:cs typeface="Arial" panose="020B0604020202020204" pitchFamily="34" charset="0"/>
            </a:endParaRPr>
          </a:p>
          <a:p>
            <a:pPr algn="just">
              <a:spcBef>
                <a:spcPts val="0"/>
              </a:spcBef>
            </a:pPr>
            <a:r>
              <a:rPr lang="en-US" b="1" dirty="0">
                <a:latin typeface="Arial" panose="020B0604020202020204" pitchFamily="34" charset="0"/>
                <a:cs typeface="Arial" panose="020B0604020202020204" pitchFamily="34" charset="0"/>
              </a:rPr>
              <a:t>Debt and Savings</a:t>
            </a:r>
            <a:r>
              <a:rPr lang="en-US" dirty="0">
                <a:latin typeface="Arial" panose="020B0604020202020204" pitchFamily="34" charset="0"/>
                <a:cs typeface="Arial" panose="020B0604020202020204" pitchFamily="34" charset="0"/>
              </a:rPr>
              <a:t>: </a:t>
            </a:r>
          </a:p>
          <a:p>
            <a:pPr lvl="1" algn="just">
              <a:spcBef>
                <a:spcPts val="0"/>
              </a:spcBef>
              <a:buFont typeface="Courier New" panose="02070309020205020404" pitchFamily="49" charset="0"/>
              <a:buChar char="o"/>
            </a:pPr>
            <a:r>
              <a:rPr lang="en-US" dirty="0">
                <a:latin typeface="Arial" panose="020B0604020202020204" pitchFamily="34" charset="0"/>
                <a:cs typeface="Arial" panose="020B0604020202020204" pitchFamily="34" charset="0"/>
              </a:rPr>
              <a:t>While 85.5% reported not having debt prior to joining WOF, the 2019/20 Study found this reverse since been income earners. 2013: 43.6% reported more debt after in WOF. 2013 Study did not explore debt before joining WOF nor savings</a:t>
            </a:r>
          </a:p>
          <a:p>
            <a:pPr lvl="1" algn="just">
              <a:spcBef>
                <a:spcPts val="0"/>
              </a:spcBef>
              <a:buFont typeface="Courier New" panose="02070309020205020404" pitchFamily="49" charset="0"/>
              <a:buChar char="o"/>
            </a:pPr>
            <a:r>
              <a:rPr lang="en-US" dirty="0">
                <a:latin typeface="Arial" panose="020B0604020202020204" pitchFamily="34" charset="0"/>
                <a:cs typeface="Arial" panose="020B0604020202020204" pitchFamily="34" charset="0"/>
              </a:rPr>
              <a:t>HSRC found explored access to debt and value of household debt</a:t>
            </a:r>
          </a:p>
          <a:p>
            <a:pPr lvl="1" algn="just">
              <a:spcBef>
                <a:spcPts val="0"/>
              </a:spcBef>
              <a:buFont typeface="Courier New" panose="02070309020205020404" pitchFamily="49" charset="0"/>
              <a:buChar char="o"/>
            </a:pPr>
            <a:r>
              <a:rPr lang="en-US" dirty="0">
                <a:latin typeface="Arial" panose="020B0604020202020204" pitchFamily="34" charset="0"/>
                <a:cs typeface="Arial" panose="020B0604020202020204" pitchFamily="34" charset="0"/>
              </a:rPr>
              <a:t>2019/20 WOF studies demonstrated a strong savings culture whereas the HRSC found lower levels of saving compared to 2019/20 study</a:t>
            </a:r>
          </a:p>
        </p:txBody>
      </p:sp>
    </p:spTree>
    <p:extLst>
      <p:ext uri="{BB962C8B-B14F-4D97-AF65-F5344CB8AC3E}">
        <p14:creationId xmlns:p14="http://schemas.microsoft.com/office/powerpoint/2010/main" val="441063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643578"/>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868144" y="5939335"/>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607224" y="2286000"/>
            <a:ext cx="8229600" cy="1143000"/>
          </a:xfrm>
          <a:solidFill>
            <a:srgbClr val="F9FBE5"/>
          </a:solidFill>
        </p:spPr>
        <p:txBody>
          <a:bodyPr>
            <a:normAutofit fontScale="90000"/>
          </a:bodyPr>
          <a:lstStyle/>
          <a:p>
            <a:r>
              <a:rPr lang="en-GB" sz="3600" b="1" i="1" cap="small">
                <a:solidFill>
                  <a:schemeClr val="accent3">
                    <a:lumMod val="50000"/>
                  </a:schemeClr>
                </a:solidFill>
                <a:latin typeface="Arial" panose="020B0604020202020204" pitchFamily="34" charset="0"/>
                <a:cs typeface="Arial" panose="020B0604020202020204" pitchFamily="34" charset="0"/>
              </a:rPr>
              <a:t>Comparative Analysis: Accommodation</a:t>
            </a:r>
            <a:endParaRPr lang="en-ZA" sz="3600" b="1" i="1" cap="small">
              <a:solidFill>
                <a:schemeClr val="accent3">
                  <a:lumMod val="50000"/>
                </a:schemeClr>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830138"/>
            <a:ext cx="2683351" cy="915012"/>
          </a:xfrm>
          <a:prstGeom prst="rect">
            <a:avLst/>
          </a:prstGeom>
        </p:spPr>
      </p:pic>
      <p:sp>
        <p:nvSpPr>
          <p:cNvPr id="2" name="Slide Number Placeholder 1">
            <a:extLst>
              <a:ext uri="{FF2B5EF4-FFF2-40B4-BE49-F238E27FC236}">
                <a16:creationId xmlns:a16="http://schemas.microsoft.com/office/drawing/2014/main" id="{C3236D05-18A6-B648-8009-74FE453DAB00}"/>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28</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7548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a:cxnSpLocks/>
          </p:cNvCxnSpPr>
          <p:nvPr/>
        </p:nvCxnSpPr>
        <p:spPr>
          <a:xfrm>
            <a:off x="305526" y="5949280"/>
            <a:ext cx="82089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982" y="6093296"/>
            <a:ext cx="378042" cy="651856"/>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32766" y="6093296"/>
            <a:ext cx="2133600" cy="657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13537" y="33519"/>
            <a:ext cx="7758863" cy="644178"/>
          </a:xfrm>
          <a:solidFill>
            <a:schemeClr val="accent3">
              <a:lumMod val="20000"/>
              <a:lumOff val="80000"/>
            </a:schemeClr>
          </a:solidFill>
        </p:spPr>
        <p:txBody>
          <a:bodyPr>
            <a:noAutofit/>
          </a:bodyPr>
          <a:lstStyle/>
          <a:p>
            <a:r>
              <a:rPr lang="en-GB" sz="3600" b="1" cap="small">
                <a:latin typeface="Arial" panose="020B0604020202020204" pitchFamily="34" charset="0"/>
                <a:cs typeface="Arial" panose="020B0604020202020204" pitchFamily="34" charset="0"/>
              </a:rPr>
              <a:t>Accommodation (FF/EPWP)</a:t>
            </a:r>
            <a:endParaRPr lang="en-ZA" sz="3600" cap="sma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1" y="6093296"/>
            <a:ext cx="2859026" cy="651853"/>
          </a:xfrm>
          <a:prstGeom prst="rect">
            <a:avLst/>
          </a:prstGeom>
        </p:spPr>
      </p:pic>
      <p:sp>
        <p:nvSpPr>
          <p:cNvPr id="2" name="Slide Number Placeholder 1">
            <a:extLst>
              <a:ext uri="{FF2B5EF4-FFF2-40B4-BE49-F238E27FC236}">
                <a16:creationId xmlns:a16="http://schemas.microsoft.com/office/drawing/2014/main" id="{C0442B2D-C07C-E34A-8ACB-F35A984A7FD6}"/>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29</a:t>
            </a:fld>
            <a:endParaRPr lang="en-US" b="1">
              <a:solidFill>
                <a:schemeClr val="tx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4F797119-D24E-814A-A16A-486949C41B97}"/>
              </a:ext>
            </a:extLst>
          </p:cNvPr>
          <p:cNvGraphicFramePr>
            <a:graphicFrameLocks noGrp="1"/>
          </p:cNvGraphicFramePr>
          <p:nvPr>
            <p:extLst>
              <p:ext uri="{D42A27DB-BD31-4B8C-83A1-F6EECF244321}">
                <p14:modId xmlns:p14="http://schemas.microsoft.com/office/powerpoint/2010/main" val="3455269301"/>
              </p:ext>
            </p:extLst>
          </p:nvPr>
        </p:nvGraphicFramePr>
        <p:xfrm>
          <a:off x="440061" y="821712"/>
          <a:ext cx="8507289" cy="4235352"/>
        </p:xfrm>
        <a:graphic>
          <a:graphicData uri="http://schemas.openxmlformats.org/drawingml/2006/table">
            <a:tbl>
              <a:tblPr firstRow="1" bandRow="1">
                <a:tableStyleId>{5C22544A-7EE6-4342-B048-85BDC9FD1C3A}</a:tableStyleId>
              </a:tblPr>
              <a:tblGrid>
                <a:gridCol w="3429741">
                  <a:extLst>
                    <a:ext uri="{9D8B030D-6E8A-4147-A177-3AD203B41FA5}">
                      <a16:colId xmlns:a16="http://schemas.microsoft.com/office/drawing/2014/main" val="2528091306"/>
                    </a:ext>
                  </a:extLst>
                </a:gridCol>
                <a:gridCol w="1226276">
                  <a:extLst>
                    <a:ext uri="{9D8B030D-6E8A-4147-A177-3AD203B41FA5}">
                      <a16:colId xmlns:a16="http://schemas.microsoft.com/office/drawing/2014/main" val="2101126327"/>
                    </a:ext>
                  </a:extLst>
                </a:gridCol>
                <a:gridCol w="1149633">
                  <a:extLst>
                    <a:ext uri="{9D8B030D-6E8A-4147-A177-3AD203B41FA5}">
                      <a16:colId xmlns:a16="http://schemas.microsoft.com/office/drawing/2014/main" val="2628903512"/>
                    </a:ext>
                  </a:extLst>
                </a:gridCol>
                <a:gridCol w="1532844">
                  <a:extLst>
                    <a:ext uri="{9D8B030D-6E8A-4147-A177-3AD203B41FA5}">
                      <a16:colId xmlns:a16="http://schemas.microsoft.com/office/drawing/2014/main" val="1160833668"/>
                    </a:ext>
                  </a:extLst>
                </a:gridCol>
                <a:gridCol w="1168795">
                  <a:extLst>
                    <a:ext uri="{9D8B030D-6E8A-4147-A177-3AD203B41FA5}">
                      <a16:colId xmlns:a16="http://schemas.microsoft.com/office/drawing/2014/main" val="38918596"/>
                    </a:ext>
                  </a:extLst>
                </a:gridCol>
              </a:tblGrid>
              <a:tr h="499403">
                <a:tc>
                  <a:txBody>
                    <a:bodyPr/>
                    <a:lstStyle/>
                    <a:p>
                      <a:pPr marL="0" algn="l" defTabSz="914400" rtl="0" eaLnBrk="1" latinLnBrk="0" hangingPunct="1"/>
                      <a:endParaRPr lang="en-US" sz="1600" b="1" kern="1200" cap="small">
                        <a:solidFill>
                          <a:schemeClr val="dk1"/>
                        </a:solidFill>
                        <a:effectLst/>
                        <a:latin typeface="Arial Bold"/>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600" b="1" kern="1200" cap="small">
                          <a:solidFill>
                            <a:schemeClr val="dk1"/>
                          </a:solidFill>
                          <a:effectLst/>
                          <a:latin typeface="Arial Bold"/>
                          <a:ea typeface="+mn-ea"/>
                          <a:cs typeface="Times New Roman" panose="02020603050405020304" pitchFamily="18" charset="0"/>
                        </a:rPr>
                        <a:t>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600" b="1" kern="1200" cap="small" dirty="0">
                          <a:solidFill>
                            <a:schemeClr val="dk1"/>
                          </a:solidFill>
                          <a:effectLst/>
                          <a:latin typeface="Arial Bold"/>
                          <a:ea typeface="+mn-ea"/>
                          <a:cs typeface="Times New Roman" panose="02020603050405020304" pitchFamily="18" charset="0"/>
                        </a:rPr>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600" b="1" kern="1200" cap="small">
                          <a:solidFill>
                            <a:schemeClr val="dk1"/>
                          </a:solidFill>
                          <a:effectLst/>
                          <a:latin typeface="Arial Bold"/>
                          <a:ea typeface="+mn-ea"/>
                          <a:cs typeface="Times New Roman" panose="02020603050405020304" pitchFamily="18" charset="0"/>
                        </a:rPr>
                        <a:t>2019/20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600" b="1" kern="1200" cap="small">
                          <a:solidFill>
                            <a:schemeClr val="dk1"/>
                          </a:solidFill>
                          <a:effectLst/>
                          <a:latin typeface="Arial Bold"/>
                          <a:ea typeface="+mn-ea"/>
                          <a:cs typeface="Times New Roman" panose="02020603050405020304" pitchFamily="18" charset="0"/>
                        </a:rPr>
                        <a:t>HSRC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247893088"/>
                  </a:ext>
                </a:extLst>
              </a:tr>
              <a:tr h="379693">
                <a:tc>
                  <a:txBody>
                    <a:bodyPr/>
                    <a:lstStyle/>
                    <a:p>
                      <a:r>
                        <a:rPr lang="en-US" sz="1400" b="1" kern="1200" cap="small">
                          <a:solidFill>
                            <a:schemeClr val="dk1"/>
                          </a:solidFill>
                          <a:effectLst/>
                          <a:latin typeface="Arial Bold"/>
                          <a:cs typeface="Times New Roman" panose="02020603050405020304" pitchFamily="18" charset="0"/>
                        </a:rPr>
                        <a:t>Living with parents, family B4 WOF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400" b="1">
                          <a:effectLst/>
                          <a:latin typeface="Arial" panose="020B0604020202020204" pitchFamily="34" charset="0"/>
                          <a:ea typeface="Arial" panose="020B0604020202020204" pitchFamily="34" charset="0"/>
                          <a:cs typeface="Times New Roman" panose="02020603050405020304" pitchFamily="18" charset="0"/>
                        </a:rPr>
                        <a:t>95%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347591"/>
                  </a:ext>
                </a:extLst>
              </a:tr>
              <a:tr h="2880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cap="small">
                          <a:solidFill>
                            <a:schemeClr val="dk1"/>
                          </a:solidFill>
                          <a:effectLst/>
                          <a:latin typeface="Arial Bold"/>
                          <a:cs typeface="Times New Roman" panose="02020603050405020304" pitchFamily="18" charset="0"/>
                        </a:rPr>
                        <a:t>Currently Living with parents, family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400" b="1">
                          <a:effectLst/>
                          <a:latin typeface="Arial" panose="020B0604020202020204" pitchFamily="34" charset="0"/>
                          <a:ea typeface="Arial" panose="020B0604020202020204" pitchFamily="34" charset="0"/>
                          <a:cs typeface="Times New Roman" panose="02020603050405020304" pitchFamily="18" charset="0"/>
                        </a:rPr>
                        <a:t>61%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89822109"/>
                  </a:ext>
                </a:extLst>
              </a:tr>
              <a:tr h="415280">
                <a:tc>
                  <a:txBody>
                    <a:bodyPr/>
                    <a:lstStyle/>
                    <a:p>
                      <a:pPr marR="283210" algn="just">
                        <a:lnSpc>
                          <a:spcPct val="150000"/>
                        </a:lnSpc>
                        <a:spcAft>
                          <a:spcPts val="0"/>
                        </a:spcAft>
                      </a:pPr>
                      <a:r>
                        <a:rPr lang="en-ZA" sz="1400" b="1" cap="small">
                          <a:effectLst/>
                          <a:latin typeface="Arial Bold"/>
                          <a:ea typeface="Arial" panose="020B0604020202020204" pitchFamily="34" charset="0"/>
                          <a:cs typeface="Times New Roman" panose="02020603050405020304" pitchFamily="18" charset="0"/>
                        </a:rPr>
                        <a:t>3  -5 Household size B4 WOF</a:t>
                      </a:r>
                      <a:endParaRPr lang="en-ZA" sz="1400">
                        <a:effectLst/>
                        <a:latin typeface="Arial" panose="020B0604020202020204" pitchFamily="34" charset="0"/>
                        <a:ea typeface="Arial" panose="020B06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400" b="1">
                          <a:effectLst/>
                          <a:latin typeface="Arial" panose="020B0604020202020204" pitchFamily="34" charset="0"/>
                          <a:ea typeface="Arial" panose="020B0604020202020204" pitchFamily="34" charset="0"/>
                          <a:cs typeface="Times New Roman" panose="02020603050405020304" pitchFamily="18" charset="0"/>
                        </a:rPr>
                        <a:t>44%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69936068"/>
                  </a:ext>
                </a:extLst>
              </a:tr>
              <a:tr h="432048">
                <a:tc>
                  <a:txBody>
                    <a:bodyPr/>
                    <a:lstStyle/>
                    <a:p>
                      <a:pPr marR="283210" algn="just">
                        <a:lnSpc>
                          <a:spcPct val="150000"/>
                        </a:lnSpc>
                        <a:spcAft>
                          <a:spcPts val="0"/>
                        </a:spcAft>
                      </a:pPr>
                      <a:r>
                        <a:rPr lang="en-ZA" sz="1400" b="1" cap="small" dirty="0">
                          <a:effectLst/>
                          <a:latin typeface="Arial Bold"/>
                          <a:ea typeface="Arial" panose="020B0604020202020204" pitchFamily="34" charset="0"/>
                          <a:cs typeface="Times New Roman" panose="02020603050405020304" pitchFamily="18" charset="0"/>
                        </a:rPr>
                        <a:t>6 – 10 Household size B4 WOF</a:t>
                      </a:r>
                      <a:endParaRPr lang="en-ZA" sz="1400" b="1" kern="1200" cap="small" dirty="0">
                        <a:solidFill>
                          <a:schemeClr val="dk1"/>
                        </a:solidFill>
                        <a:effectLst/>
                        <a:latin typeface="Arial Bold"/>
                        <a:ea typeface="Arial" panose="020B06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400" b="1">
                          <a:effectLst/>
                          <a:latin typeface="Arial" panose="020B0604020202020204" pitchFamily="34" charset="0"/>
                          <a:ea typeface="Arial" panose="020B0604020202020204" pitchFamily="34" charset="0"/>
                          <a:cs typeface="Times New Roman" panose="02020603050405020304" pitchFamily="18" charset="0"/>
                        </a:rPr>
                        <a:t>36%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814063862"/>
                  </a:ext>
                </a:extLst>
              </a:tr>
              <a:tr h="360040">
                <a:tc>
                  <a:txBody>
                    <a:bodyPr/>
                    <a:lstStyle/>
                    <a:p>
                      <a:pPr marL="0" marR="283210" lvl="0" indent="0" algn="just" defTabSz="914400" rtl="0" eaLnBrk="1" fontAlgn="auto" latinLnBrk="0" hangingPunct="1">
                        <a:lnSpc>
                          <a:spcPct val="150000"/>
                        </a:lnSpc>
                        <a:spcBef>
                          <a:spcPts val="0"/>
                        </a:spcBef>
                        <a:spcAft>
                          <a:spcPts val="0"/>
                        </a:spcAft>
                        <a:buClrTx/>
                        <a:buSzTx/>
                        <a:buFontTx/>
                        <a:buNone/>
                        <a:tabLst/>
                        <a:defRPr/>
                      </a:pPr>
                      <a:r>
                        <a:rPr lang="en-ZA" sz="1400" b="1" kern="1200" cap="small" dirty="0">
                          <a:solidFill>
                            <a:schemeClr val="dk1"/>
                          </a:solidFill>
                          <a:effectLst/>
                          <a:latin typeface="Arial Bold"/>
                          <a:ea typeface="Arial" panose="020B0604020202020204" pitchFamily="34" charset="0"/>
                          <a:cs typeface="Times New Roman" panose="02020603050405020304" pitchFamily="18" charset="0"/>
                        </a:rPr>
                        <a:t>Infrastructure Improvements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400" b="1" dirty="0">
                          <a:effectLst/>
                          <a:latin typeface="Arial" panose="020B0604020202020204" pitchFamily="34" charset="0"/>
                          <a:ea typeface="Arial" panose="020B0604020202020204" pitchFamily="34" charset="0"/>
                          <a:cs typeface="Times New Roman" panose="02020603050405020304" pitchFamily="18" charset="0"/>
                        </a:rPr>
                        <a:t>76.9%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400" b="1" dirty="0">
                          <a:effectLst/>
                          <a:latin typeface="Arial" panose="020B0604020202020204" pitchFamily="34" charset="0"/>
                          <a:ea typeface="Arial" panose="020B0604020202020204" pitchFamily="34" charset="0"/>
                          <a:cs typeface="Times New Roman" panose="02020603050405020304" pitchFamily="18" charset="0"/>
                        </a:rPr>
                        <a:t>59%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400" b="1">
                          <a:effectLst/>
                          <a:latin typeface="Arial" panose="020B0604020202020204" pitchFamily="34" charset="0"/>
                          <a:ea typeface="Arial" panose="020B0604020202020204" pitchFamily="34" charset="0"/>
                          <a:cs typeface="Times New Roman" panose="02020603050405020304" pitchFamily="18" charset="0"/>
                        </a:rPr>
                        <a:t>80%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89691563"/>
                  </a:ext>
                </a:extLst>
              </a:tr>
              <a:tr h="608862">
                <a:tc>
                  <a:txBody>
                    <a:bodyPr/>
                    <a:lstStyle/>
                    <a:p>
                      <a:pPr marL="0" marR="283210" lvl="0" indent="0" algn="just" defTabSz="914400" rtl="0" eaLnBrk="1" fontAlgn="auto" latinLnBrk="0" hangingPunct="1">
                        <a:lnSpc>
                          <a:spcPct val="150000"/>
                        </a:lnSpc>
                        <a:spcBef>
                          <a:spcPts val="0"/>
                        </a:spcBef>
                        <a:spcAft>
                          <a:spcPts val="0"/>
                        </a:spcAft>
                        <a:buClrTx/>
                        <a:buSzTx/>
                        <a:buFontTx/>
                        <a:buNone/>
                        <a:tabLst/>
                        <a:defRPr/>
                      </a:pPr>
                      <a:r>
                        <a:rPr lang="en-ZA" sz="1400" b="1" kern="1200" cap="small" dirty="0">
                          <a:solidFill>
                            <a:schemeClr val="dk1"/>
                          </a:solidFill>
                          <a:effectLst/>
                          <a:latin typeface="Arial Bold"/>
                          <a:ea typeface="Arial" panose="020B0604020202020204" pitchFamily="34" charset="0"/>
                          <a:cs typeface="Times New Roman" panose="02020603050405020304" pitchFamily="18" charset="0"/>
                        </a:rPr>
                        <a:t>Afford to purchase appliances. furniture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400" b="1" dirty="0">
                          <a:effectLst/>
                          <a:latin typeface="Arial" panose="020B0604020202020204" pitchFamily="34" charset="0"/>
                          <a:ea typeface="Arial" panose="020B0604020202020204" pitchFamily="34" charset="0"/>
                          <a:cs typeface="Times New Roman" panose="02020603050405020304" pitchFamily="18" charset="0"/>
                        </a:rPr>
                        <a:t>88.5%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400" b="1" dirty="0">
                          <a:effectLst/>
                          <a:latin typeface="Arial" panose="020B0604020202020204" pitchFamily="34" charset="0"/>
                          <a:ea typeface="Arial" panose="020B0604020202020204" pitchFamily="34" charset="0"/>
                          <a:cs typeface="Times New Roman" panose="02020603050405020304" pitchFamily="18" charset="0"/>
                        </a:rPr>
                        <a:t>56.4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400" b="1" dirty="0">
                          <a:effectLst/>
                          <a:latin typeface="Arial" panose="020B0604020202020204" pitchFamily="34" charset="0"/>
                          <a:ea typeface="Arial" panose="020B0604020202020204" pitchFamily="34" charset="0"/>
                          <a:cs typeface="Times New Roman" panose="02020603050405020304" pitchFamily="18" charset="0"/>
                        </a:rPr>
                        <a:t>21.55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935046354"/>
                  </a:ext>
                </a:extLst>
              </a:tr>
              <a:tr h="448288">
                <a:tc>
                  <a:txBody>
                    <a:bodyPr/>
                    <a:lstStyle/>
                    <a:p>
                      <a:pPr marR="283210" algn="just">
                        <a:lnSpc>
                          <a:spcPct val="150000"/>
                        </a:lnSpc>
                        <a:spcAft>
                          <a:spcPts val="0"/>
                        </a:spcAft>
                      </a:pPr>
                      <a:r>
                        <a:rPr lang="en-ZA" sz="1400" b="1" kern="1200" cap="small" dirty="0">
                          <a:solidFill>
                            <a:schemeClr val="dk1"/>
                          </a:solidFill>
                          <a:effectLst/>
                          <a:latin typeface="Arial Bold"/>
                          <a:ea typeface="Arial" panose="020B0604020202020204" pitchFamily="34" charset="0"/>
                          <a:cs typeface="Times New Roman" panose="02020603050405020304" pitchFamily="18" charset="0"/>
                        </a:rPr>
                        <a:t>One Income earner in </a:t>
                      </a:r>
                      <a:r>
                        <a:rPr lang="en-ZA" sz="1400" b="1" kern="1200" cap="small" dirty="0" err="1">
                          <a:solidFill>
                            <a:schemeClr val="dk1"/>
                          </a:solidFill>
                          <a:effectLst/>
                          <a:latin typeface="Arial Bold"/>
                          <a:ea typeface="Arial" panose="020B0604020202020204" pitchFamily="34" charset="0"/>
                          <a:cs typeface="Times New Roman" panose="02020603050405020304" pitchFamily="18" charset="0"/>
                        </a:rPr>
                        <a:t>hhd</a:t>
                      </a:r>
                      <a:r>
                        <a:rPr lang="en-ZA" sz="1400" b="1" kern="1200" cap="small" dirty="0">
                          <a:solidFill>
                            <a:schemeClr val="dk1"/>
                          </a:solidFill>
                          <a:effectLst/>
                          <a:latin typeface="Arial Bold"/>
                          <a:ea typeface="Arial" panose="020B0604020202020204" pitchFamily="34" charset="0"/>
                          <a:cs typeface="Times New Roman" panose="02020603050405020304" pitchFamily="18" charset="0"/>
                        </a:rPr>
                        <a:t> B4 WOF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400" b="1" dirty="0">
                          <a:effectLst/>
                          <a:latin typeface="Arial" panose="020B0604020202020204" pitchFamily="34" charset="0"/>
                          <a:ea typeface="Arial" panose="020B0604020202020204" pitchFamily="34" charset="0"/>
                          <a:cs typeface="Times New Roman" panose="02020603050405020304" pitchFamily="18" charset="0"/>
                        </a:rPr>
                        <a:t>46.5%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400" b="1">
                          <a:effectLst/>
                          <a:latin typeface="Arial" panose="020B0604020202020204" pitchFamily="34" charset="0"/>
                          <a:ea typeface="Arial" panose="020B0604020202020204" pitchFamily="34" charset="0"/>
                          <a:cs typeface="Times New Roman" panose="02020603050405020304" pitchFamily="18" charset="0"/>
                        </a:rPr>
                        <a:t>44%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400" b="1">
                          <a:effectLst/>
                          <a:latin typeface="Arial" panose="020B0604020202020204" pitchFamily="34" charset="0"/>
                          <a:ea typeface="Arial" panose="020B0604020202020204" pitchFamily="34" charset="0"/>
                          <a:cs typeface="Times New Roman" panose="02020603050405020304" pitchFamily="18" charset="0"/>
                        </a:rPr>
                        <a:t>80%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934524775"/>
                  </a:ext>
                </a:extLst>
              </a:tr>
              <a:tr h="0">
                <a:tc>
                  <a:txBody>
                    <a:bodyPr/>
                    <a:lstStyle/>
                    <a:p>
                      <a:pPr marR="283210" algn="just">
                        <a:lnSpc>
                          <a:spcPct val="150000"/>
                        </a:lnSpc>
                        <a:spcAft>
                          <a:spcPts val="0"/>
                        </a:spcAft>
                      </a:pPr>
                      <a:r>
                        <a:rPr lang="en-ZA" sz="1400" b="1" kern="1200" cap="small" dirty="0">
                          <a:solidFill>
                            <a:schemeClr val="dk1"/>
                          </a:solidFill>
                          <a:effectLst/>
                          <a:latin typeface="Arial Bold"/>
                          <a:ea typeface="Arial" panose="020B0604020202020204" pitchFamily="34" charset="0"/>
                          <a:cs typeface="Times New Roman" panose="02020603050405020304" pitchFamily="18" charset="0"/>
                        </a:rPr>
                        <a:t>More than one Current Income earner in </a:t>
                      </a:r>
                      <a:r>
                        <a:rPr lang="en-ZA" sz="1400" b="1" kern="1200" cap="small" dirty="0" err="1">
                          <a:solidFill>
                            <a:schemeClr val="dk1"/>
                          </a:solidFill>
                          <a:effectLst/>
                          <a:latin typeface="Arial Bold"/>
                          <a:ea typeface="Arial" panose="020B0604020202020204" pitchFamily="34" charset="0"/>
                          <a:cs typeface="Times New Roman" panose="02020603050405020304" pitchFamily="18" charset="0"/>
                        </a:rPr>
                        <a:t>hhd</a:t>
                      </a:r>
                      <a:endParaRPr lang="en-ZA" sz="1400" b="1" kern="1200" cap="small" dirty="0">
                        <a:solidFill>
                          <a:schemeClr val="dk1"/>
                        </a:solidFill>
                        <a:effectLst/>
                        <a:latin typeface="Arial Bold"/>
                        <a:ea typeface="Arial" panose="020B060402020202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400" b="1" dirty="0">
                          <a:effectLst/>
                          <a:latin typeface="Arial" panose="020B0604020202020204" pitchFamily="34" charset="0"/>
                          <a:ea typeface="Arial" panose="020B0604020202020204" pitchFamily="34" charset="0"/>
                          <a:cs typeface="Times New Roman" panose="02020603050405020304" pitchFamily="18" charset="0"/>
                        </a:rPr>
                        <a:t>40.5%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400" b="1" dirty="0">
                          <a:effectLst/>
                          <a:latin typeface="Arial" panose="020B0604020202020204" pitchFamily="34" charset="0"/>
                          <a:ea typeface="Arial" panose="020B0604020202020204" pitchFamily="34" charset="0"/>
                          <a:cs typeface="Times New Roman" panose="02020603050405020304" pitchFamily="18" charset="0"/>
                        </a:rPr>
                        <a:t>44%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400" b="1" dirty="0">
                          <a:effectLst/>
                          <a:latin typeface="Arial" panose="020B0604020202020204" pitchFamily="34" charset="0"/>
                          <a:ea typeface="Arial" panose="020B0604020202020204" pitchFamily="34" charset="0"/>
                          <a:cs typeface="Times New Roman" panose="02020603050405020304" pitchFamily="18" charset="0"/>
                        </a:rPr>
                        <a:t>37%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4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493654470"/>
                  </a:ext>
                </a:extLst>
              </a:tr>
            </a:tbl>
          </a:graphicData>
        </a:graphic>
      </p:graphicFrame>
    </p:spTree>
    <p:extLst>
      <p:ext uri="{BB962C8B-B14F-4D97-AF65-F5344CB8AC3E}">
        <p14:creationId xmlns:p14="http://schemas.microsoft.com/office/powerpoint/2010/main" val="1944093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714525"/>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5887446"/>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57200" y="5633"/>
            <a:ext cx="8229600" cy="750782"/>
          </a:xfrm>
          <a:solidFill>
            <a:schemeClr val="accent3">
              <a:lumMod val="20000"/>
              <a:lumOff val="80000"/>
            </a:schemeClr>
          </a:solidFill>
          <a:ln>
            <a:noFill/>
          </a:ln>
        </p:spPr>
        <p:txBody>
          <a:bodyPr>
            <a:normAutofit/>
          </a:bodyPr>
          <a:lstStyle/>
          <a:p>
            <a:r>
              <a:rPr lang="en-GB" sz="3600" b="1" cap="small" dirty="0">
                <a:solidFill>
                  <a:srgbClr val="26411B"/>
                </a:solidFill>
                <a:latin typeface="Arial" panose="020B0604020202020204" pitchFamily="34" charset="0"/>
                <a:cs typeface="Arial" panose="020B0604020202020204" pitchFamily="34" charset="0"/>
              </a:rPr>
              <a:t>Purpose of the Research Project</a:t>
            </a:r>
            <a:endParaRPr lang="en-ZA" sz="3600" cap="small" dirty="0">
              <a:latin typeface="Arial" panose="020B0604020202020204" pitchFamily="34" charset="0"/>
              <a:cs typeface="Arial" panose="020B0604020202020204" pitchFamily="34" charset="0"/>
            </a:endParaRPr>
          </a:p>
        </p:txBody>
      </p:sp>
      <p:sp>
        <p:nvSpPr>
          <p:cNvPr id="10" name="Content Placeholder 9"/>
          <p:cNvSpPr>
            <a:spLocks noGrp="1"/>
          </p:cNvSpPr>
          <p:nvPr>
            <p:ph idx="1"/>
          </p:nvPr>
        </p:nvSpPr>
        <p:spPr>
          <a:xfrm>
            <a:off x="320490" y="756415"/>
            <a:ext cx="8643998" cy="4757643"/>
          </a:xfrm>
        </p:spPr>
        <p:txBody>
          <a:bodyPr>
            <a:normAutofit lnSpcReduction="10000"/>
          </a:bodyPr>
          <a:lstStyle/>
          <a:p>
            <a:pPr marL="542925" indent="-542925" algn="just">
              <a:lnSpc>
                <a:spcPct val="120000"/>
              </a:lnSpc>
              <a:spcBef>
                <a:spcPts val="0"/>
              </a:spcBef>
            </a:pPr>
            <a:r>
              <a:rPr lang="en-GB" sz="1800" dirty="0">
                <a:latin typeface="Arial" panose="020B0604020202020204" pitchFamily="34" charset="0"/>
                <a:cs typeface="Arial" panose="020B0604020202020204" pitchFamily="34" charset="0"/>
              </a:rPr>
              <a:t>Comparative Analysis between the findings </a:t>
            </a:r>
            <a:r>
              <a:rPr lang="en-GB" sz="1800" dirty="0" err="1">
                <a:latin typeface="Arial" panose="020B0604020202020204" pitchFamily="34" charset="0"/>
                <a:cs typeface="Arial" panose="020B0604020202020204" pitchFamily="34" charset="0"/>
              </a:rPr>
              <a:t>i.r.o</a:t>
            </a:r>
            <a:r>
              <a:rPr lang="en-GB" sz="1800" dirty="0">
                <a:latin typeface="Arial" panose="020B0604020202020204" pitchFamily="34" charset="0"/>
                <a:cs typeface="Arial" panose="020B0604020202020204" pitchFamily="34" charset="0"/>
              </a:rPr>
              <a:t>. the socio-economic impact of EPWP-WOF work opportunity as documented in: </a:t>
            </a:r>
          </a:p>
          <a:p>
            <a:pPr marL="542925" indent="-542925" algn="just">
              <a:lnSpc>
                <a:spcPct val="120000"/>
              </a:lnSpc>
              <a:spcBef>
                <a:spcPts val="0"/>
              </a:spcBef>
            </a:pPr>
            <a:endParaRPr lang="en-GB" sz="1800" dirty="0">
              <a:latin typeface="Arial" panose="020B0604020202020204" pitchFamily="34" charset="0"/>
              <a:cs typeface="Arial" panose="020B0604020202020204" pitchFamily="34" charset="0"/>
            </a:endParaRPr>
          </a:p>
          <a:p>
            <a:pPr marL="1252538" lvl="1" indent="-709613" algn="just">
              <a:lnSpc>
                <a:spcPct val="120000"/>
              </a:lnSpc>
              <a:spcBef>
                <a:spcPts val="0"/>
              </a:spcBef>
              <a:buFont typeface="Courier New" panose="02070309020205020404" pitchFamily="49" charset="0"/>
              <a:buChar char="o"/>
            </a:pPr>
            <a:r>
              <a:rPr lang="en-GB" sz="1600" dirty="0">
                <a:latin typeface="Arial" panose="020B0604020202020204" pitchFamily="34" charset="0"/>
                <a:cs typeface="Arial" panose="020B0604020202020204" pitchFamily="34" charset="0"/>
              </a:rPr>
              <a:t>Working in Fire (WOF) 2013, 2016 and 2019/20 Social Impact Studies; and,</a:t>
            </a:r>
          </a:p>
          <a:p>
            <a:pPr marL="1252538" lvl="1" indent="-709613" algn="just">
              <a:lnSpc>
                <a:spcPct val="120000"/>
              </a:lnSpc>
              <a:spcBef>
                <a:spcPts val="0"/>
              </a:spcBef>
              <a:buFont typeface="Courier New" panose="02070309020205020404" pitchFamily="49" charset="0"/>
              <a:buChar char="o"/>
            </a:pPr>
            <a:endParaRPr lang="en-GB" sz="1600" dirty="0">
              <a:latin typeface="Arial" panose="020B0604020202020204" pitchFamily="34" charset="0"/>
              <a:cs typeface="Arial" panose="020B0604020202020204" pitchFamily="34" charset="0"/>
            </a:endParaRPr>
          </a:p>
          <a:p>
            <a:pPr marL="1252538" lvl="1" indent="-709613" algn="just">
              <a:lnSpc>
                <a:spcPct val="120000"/>
              </a:lnSpc>
              <a:spcBef>
                <a:spcPts val="0"/>
              </a:spcBef>
              <a:buFont typeface="Courier New" panose="02070309020205020404" pitchFamily="49" charset="0"/>
              <a:buChar char="o"/>
            </a:pPr>
            <a:r>
              <a:rPr lang="en-GB" sz="1600" dirty="0">
                <a:latin typeface="Arial" panose="020B0604020202020204" pitchFamily="34" charset="0"/>
                <a:cs typeface="Arial" panose="020B0604020202020204" pitchFamily="34" charset="0"/>
              </a:rPr>
              <a:t>Human Sciences Research Council - Department of Environmental Affairs (HSRC-DEA) Impact Evaluation Study on selected Expanded Public Works Programmes (EPWP)</a:t>
            </a:r>
          </a:p>
          <a:p>
            <a:pPr marL="1252538" lvl="1" indent="-709613" algn="just">
              <a:lnSpc>
                <a:spcPct val="120000"/>
              </a:lnSpc>
              <a:spcBef>
                <a:spcPts val="0"/>
              </a:spcBef>
              <a:buFont typeface="Courier New" panose="02070309020205020404" pitchFamily="49" charset="0"/>
              <a:buChar char="o"/>
            </a:pPr>
            <a:endParaRPr lang="en-GB" sz="1600" dirty="0">
              <a:latin typeface="Arial" panose="020B0604020202020204" pitchFamily="34" charset="0"/>
              <a:cs typeface="Arial" panose="020B0604020202020204" pitchFamily="34" charset="0"/>
            </a:endParaRPr>
          </a:p>
          <a:p>
            <a:pPr marL="542925" indent="-542925" algn="just">
              <a:lnSpc>
                <a:spcPct val="120000"/>
              </a:lnSpc>
              <a:spcBef>
                <a:spcPts val="0"/>
              </a:spcBef>
            </a:pPr>
            <a:r>
              <a:rPr lang="en-ZA" sz="1800" dirty="0">
                <a:latin typeface="Arial" panose="020B0604020202020204" pitchFamily="34" charset="0"/>
                <a:cs typeface="Arial" panose="020B0604020202020204" pitchFamily="34" charset="0"/>
              </a:rPr>
              <a:t>However, the </a:t>
            </a:r>
            <a:r>
              <a:rPr lang="en-GB" sz="1800" dirty="0">
                <a:latin typeface="Arial" panose="020B0604020202020204" pitchFamily="34" charset="0"/>
                <a:cs typeface="Arial" panose="020B0604020202020204" pitchFamily="34" charset="0"/>
              </a:rPr>
              <a:t>Comparative Analysis </a:t>
            </a:r>
            <a:r>
              <a:rPr lang="en-ZA" sz="1800" dirty="0">
                <a:latin typeface="Arial" panose="020B0604020202020204" pitchFamily="34" charset="0"/>
                <a:cs typeface="Arial" panose="020B0604020202020204" pitchFamily="34" charset="0"/>
              </a:rPr>
              <a:t>was limited to the socio-economic benefits and employment as previous WOF research were Social Impact Studies which excluded the Environmental  and Economic Impact</a:t>
            </a:r>
          </a:p>
          <a:p>
            <a:pPr marL="411163" lvl="1" indent="0" algn="just">
              <a:lnSpc>
                <a:spcPct val="120000"/>
              </a:lnSpc>
              <a:spcBef>
                <a:spcPts val="0"/>
              </a:spcBef>
              <a:buNone/>
            </a:pPr>
            <a:endParaRPr lang="en-GB" sz="16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en-GB" sz="1600" i="1" dirty="0">
                <a:latin typeface="Arial" panose="020B0604020202020204" pitchFamily="34" charset="0"/>
                <a:cs typeface="Arial" panose="020B0604020202020204" pitchFamily="34" charset="0"/>
              </a:rPr>
              <a:t>(Since 1 April 2020, DEA became the Department of Environment, Forestry and Fisheries (DEFF). Unless otherwise stated, any reference to ‘the Department’ in this Report will mean DEFF</a:t>
            </a:r>
            <a:r>
              <a:rPr lang="en-ZA" sz="1600" i="1" dirty="0">
                <a:latin typeface="Arial" panose="020B0604020202020204" pitchFamily="34" charset="0"/>
                <a:cs typeface="Arial" panose="020B0604020202020204" pitchFamily="34" charset="0"/>
              </a:rPr>
              <a:t> )</a:t>
            </a: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887446"/>
            <a:ext cx="2683351" cy="915012"/>
          </a:xfrm>
          <a:prstGeom prst="rect">
            <a:avLst/>
          </a:prstGeom>
        </p:spPr>
      </p:pic>
      <p:sp>
        <p:nvSpPr>
          <p:cNvPr id="2" name="Slide Number Placeholder 1">
            <a:extLst>
              <a:ext uri="{FF2B5EF4-FFF2-40B4-BE49-F238E27FC236}">
                <a16:creationId xmlns:a16="http://schemas.microsoft.com/office/drawing/2014/main" id="{A462C7B8-4A42-D441-814D-80EC8E1CF268}"/>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3</a:t>
            </a:fld>
            <a:endParaRPr lang="en-US" sz="1400"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390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844227"/>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24128" y="6023971"/>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0" y="-1"/>
            <a:ext cx="8858280" cy="703899"/>
          </a:xfrm>
          <a:solidFill>
            <a:schemeClr val="accent3">
              <a:lumMod val="20000"/>
              <a:lumOff val="80000"/>
            </a:schemeClr>
          </a:solidFill>
        </p:spPr>
        <p:txBody>
          <a:bodyPr>
            <a:normAutofit/>
          </a:bodyPr>
          <a:lstStyle/>
          <a:p>
            <a:r>
              <a:rPr lang="en-GB" sz="3600" b="1" cap="small" dirty="0">
                <a:solidFill>
                  <a:srgbClr val="26411B"/>
                </a:solidFill>
                <a:latin typeface="Arial" panose="020B0604020202020204" pitchFamily="34" charset="0"/>
                <a:cs typeface="Arial" panose="020B0604020202020204" pitchFamily="34" charset="0"/>
              </a:rPr>
              <a:t>Conclusions: Accommodation</a:t>
            </a:r>
            <a:endParaRPr lang="en-ZA" sz="3600" b="1" cap="small"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830138"/>
            <a:ext cx="2683351" cy="915012"/>
          </a:xfrm>
          <a:prstGeom prst="rect">
            <a:avLst/>
          </a:prstGeom>
        </p:spPr>
      </p:pic>
      <p:sp>
        <p:nvSpPr>
          <p:cNvPr id="10" name="Content Placeholder 9"/>
          <p:cNvSpPr>
            <a:spLocks noGrp="1"/>
          </p:cNvSpPr>
          <p:nvPr>
            <p:ph idx="1"/>
          </p:nvPr>
        </p:nvSpPr>
        <p:spPr>
          <a:xfrm>
            <a:off x="285720" y="703898"/>
            <a:ext cx="8750206" cy="5360851"/>
          </a:xfrm>
        </p:spPr>
        <p:txBody>
          <a:bodyPr>
            <a:noAutofit/>
          </a:bodyPr>
          <a:lstStyle/>
          <a:p>
            <a:pPr marL="0" lvl="1" indent="0" algn="just">
              <a:spcBef>
                <a:spcPts val="0"/>
              </a:spcBef>
              <a:buNone/>
            </a:pPr>
            <a:r>
              <a:rPr lang="en-ZA" sz="1800" b="1" cap="small" dirty="0">
                <a:latin typeface="Arial" panose="020B0604020202020204" pitchFamily="34" charset="0"/>
                <a:cs typeface="Arial" panose="020B0604020202020204" pitchFamily="34" charset="0"/>
              </a:rPr>
              <a:t>Asset Ownership </a:t>
            </a:r>
            <a:r>
              <a:rPr lang="en-ZA" sz="1600" b="1" dirty="0">
                <a:latin typeface="Arial" panose="020B0604020202020204" pitchFamily="34" charset="0"/>
                <a:cs typeface="Arial" panose="020B0604020202020204" pitchFamily="34" charset="0"/>
              </a:rPr>
              <a:t>is one of the indirect measures of socioeconomic status that is used in the multidimensional poverty framework</a:t>
            </a:r>
          </a:p>
          <a:p>
            <a:pPr marL="0" lvl="1" indent="0" algn="just">
              <a:spcBef>
                <a:spcPts val="0"/>
              </a:spcBef>
              <a:buNone/>
            </a:pPr>
            <a:endParaRPr lang="en-ZA" sz="1800" b="1" cap="small" dirty="0">
              <a:latin typeface="Arial" panose="020B0604020202020204" pitchFamily="34" charset="0"/>
              <a:cs typeface="Arial" panose="020B0604020202020204" pitchFamily="34" charset="0"/>
            </a:endParaRPr>
          </a:p>
          <a:p>
            <a:pPr marL="0" lvl="1" indent="0" algn="just">
              <a:spcBef>
                <a:spcPts val="0"/>
              </a:spcBef>
              <a:buNone/>
            </a:pPr>
            <a:r>
              <a:rPr lang="en-ZA" sz="1800" b="1" cap="small" dirty="0">
                <a:latin typeface="Arial" panose="020B0604020202020204" pitchFamily="34" charset="0"/>
                <a:cs typeface="Arial" panose="020B0604020202020204" pitchFamily="34" charset="0"/>
              </a:rPr>
              <a:t>Key Similarities </a:t>
            </a:r>
          </a:p>
          <a:p>
            <a:pPr marL="450850" lvl="1" indent="-450850" algn="just">
              <a:spcBef>
                <a:spcPts val="0"/>
              </a:spcBef>
              <a:buFont typeface="Arial" pitchFamily="34" charset="0"/>
              <a:buChar char="•"/>
            </a:pPr>
            <a:r>
              <a:rPr lang="en-ZA" sz="1400" b="1" dirty="0">
                <a:latin typeface="Arial" panose="020B0604020202020204" pitchFamily="34" charset="0"/>
                <a:cs typeface="Arial" panose="020B0604020202020204" pitchFamily="34" charset="0"/>
              </a:rPr>
              <a:t>Household Size: </a:t>
            </a:r>
            <a:r>
              <a:rPr lang="en-ZA" sz="1400" dirty="0">
                <a:latin typeface="Arial" panose="020B0604020202020204" pitchFamily="34" charset="0"/>
                <a:cs typeface="Arial" panose="020B0604020202020204" pitchFamily="34" charset="0"/>
              </a:rPr>
              <a:t>HSRC: EPWP participants had larger households (5 pp) compared to the national average of 3.5 in 2016. Correlates with 2019/20 findings. </a:t>
            </a:r>
          </a:p>
          <a:p>
            <a:pPr marL="450850" lvl="1" indent="-450850" algn="just">
              <a:spcBef>
                <a:spcPts val="0"/>
              </a:spcBef>
              <a:buFont typeface="Arial" pitchFamily="34" charset="0"/>
              <a:buChar char="•"/>
            </a:pPr>
            <a:r>
              <a:rPr lang="en-ZA" sz="1400" b="1" dirty="0">
                <a:latin typeface="Arial" panose="020B0604020202020204" pitchFamily="34" charset="0"/>
                <a:cs typeface="Arial" panose="020B0604020202020204" pitchFamily="34" charset="0"/>
              </a:rPr>
              <a:t>Infrastructure Improvements: </a:t>
            </a:r>
            <a:r>
              <a:rPr lang="en-ZA" sz="1400" dirty="0">
                <a:latin typeface="Arial" panose="020B0604020202020204" pitchFamily="34" charset="0"/>
                <a:cs typeface="Arial" panose="020B0604020202020204" pitchFamily="34" charset="0"/>
              </a:rPr>
              <a:t>Significant number of Respondents in all studies reported making improvements to their family homes </a:t>
            </a:r>
            <a:endParaRPr lang="en-ZA" sz="1400" i="1" dirty="0">
              <a:latin typeface="Arial" panose="020B0604020202020204" pitchFamily="34" charset="0"/>
              <a:cs typeface="Arial" panose="020B0604020202020204" pitchFamily="34" charset="0"/>
            </a:endParaRPr>
          </a:p>
          <a:p>
            <a:pPr marL="450850" lvl="1" indent="-450850" algn="just">
              <a:spcBef>
                <a:spcPts val="0"/>
              </a:spcBef>
              <a:buFont typeface="Arial" pitchFamily="34" charset="0"/>
              <a:buChar char="•"/>
            </a:pPr>
            <a:r>
              <a:rPr lang="en-ZA" sz="1600" b="1" dirty="0">
                <a:latin typeface="Arial" panose="020B0604020202020204" pitchFamily="34" charset="0"/>
                <a:cs typeface="Arial" panose="020B0604020202020204" pitchFamily="34" charset="0"/>
              </a:rPr>
              <a:t>Better accommodation</a:t>
            </a:r>
            <a:r>
              <a:rPr lang="en-ZA" sz="1600" i="1" dirty="0">
                <a:latin typeface="Arial" panose="020B0604020202020204" pitchFamily="34" charset="0"/>
                <a:cs typeface="Arial" panose="020B0604020202020204" pitchFamily="34" charset="0"/>
              </a:rPr>
              <a:t>: </a:t>
            </a:r>
            <a:r>
              <a:rPr lang="en-ZA" sz="1400" dirty="0">
                <a:latin typeface="Arial" panose="020B0604020202020204" pitchFamily="34" charset="0"/>
                <a:cs typeface="Arial" panose="020B0604020202020204" pitchFamily="34" charset="0"/>
              </a:rPr>
              <a:t>Access to income enabled participants to afford better &amp; independent accommodation, e.g., New  Home which I bought/built; Renting on my own</a:t>
            </a:r>
          </a:p>
          <a:p>
            <a:pPr marL="450850" lvl="1" indent="-450850" algn="just">
              <a:spcBef>
                <a:spcPts val="0"/>
              </a:spcBef>
              <a:buFont typeface="Arial" pitchFamily="34" charset="0"/>
              <a:buChar char="•"/>
            </a:pPr>
            <a:r>
              <a:rPr lang="en-ZA" sz="1600" b="1" cap="small" dirty="0">
                <a:latin typeface="Arial" panose="020B0604020202020204" pitchFamily="34" charset="0"/>
                <a:cs typeface="Arial" panose="020B0604020202020204" pitchFamily="34" charset="0"/>
              </a:rPr>
              <a:t>Furniture &amp; Appliances: </a:t>
            </a:r>
            <a:r>
              <a:rPr lang="en-ZA" sz="1400" dirty="0">
                <a:latin typeface="Arial" panose="020B0604020202020204" pitchFamily="34" charset="0"/>
                <a:cs typeface="Arial" panose="020B0604020202020204" pitchFamily="34" charset="0"/>
              </a:rPr>
              <a:t>All  Studies found that respondents were able to afford/purchase appliances and furniture they (or their family) did not previously have access to. </a:t>
            </a:r>
          </a:p>
          <a:p>
            <a:pPr marL="450850" lvl="1" indent="-450850" algn="just">
              <a:spcBef>
                <a:spcPts val="0"/>
              </a:spcBef>
              <a:buFont typeface="Arial" pitchFamily="34" charset="0"/>
              <a:buChar char="•"/>
            </a:pPr>
            <a:r>
              <a:rPr lang="en-ZA" sz="1400" b="1" dirty="0">
                <a:latin typeface="Arial" panose="020B0604020202020204" pitchFamily="34" charset="0"/>
                <a:cs typeface="Arial" panose="020B0604020202020204" pitchFamily="34" charset="0"/>
              </a:rPr>
              <a:t>HSRC</a:t>
            </a:r>
            <a:r>
              <a:rPr lang="en-ZA" sz="1400" dirty="0">
                <a:latin typeface="Arial" panose="020B0604020202020204" pitchFamily="34" charset="0"/>
                <a:cs typeface="Arial" panose="020B0604020202020204" pitchFamily="34" charset="0"/>
              </a:rPr>
              <a:t>: The aggregated data shows that half of the respondents felt that their families were better off, a third (33%) believed their household situation was about the same and 15% felt that they were worse off. Being employed on EPWP was noted by 76% participants as the reason they were better off followed by a further 17% who said it was due to having more money. </a:t>
            </a:r>
            <a:endParaRPr lang="en-ZA" sz="1800" dirty="0">
              <a:latin typeface="Arial" panose="020B0604020202020204" pitchFamily="34" charset="0"/>
              <a:cs typeface="Arial" panose="020B0604020202020204" pitchFamily="34" charset="0"/>
            </a:endParaRPr>
          </a:p>
          <a:p>
            <a:pPr marL="0" lvl="1" indent="0" algn="just">
              <a:spcBef>
                <a:spcPts val="0"/>
              </a:spcBef>
              <a:buNone/>
            </a:pPr>
            <a:r>
              <a:rPr lang="en-ZA" sz="1800" b="1" cap="small" dirty="0">
                <a:latin typeface="Arial" panose="020B0604020202020204" pitchFamily="34" charset="0"/>
                <a:cs typeface="Arial" panose="020B0604020202020204" pitchFamily="34" charset="0"/>
              </a:rPr>
              <a:t>Key Differences</a:t>
            </a:r>
          </a:p>
          <a:p>
            <a:pPr marL="450850" lvl="1" indent="-450850" algn="just">
              <a:spcBef>
                <a:spcPts val="0"/>
              </a:spcBef>
              <a:buFont typeface="Arial" pitchFamily="34" charset="0"/>
              <a:buChar char="•"/>
            </a:pPr>
            <a:r>
              <a:rPr lang="en-ZA" sz="1400" b="1" dirty="0">
                <a:latin typeface="Arial" panose="020B0604020202020204" pitchFamily="34" charset="0"/>
                <a:cs typeface="Arial" panose="020B0604020202020204" pitchFamily="34" charset="0"/>
              </a:rPr>
              <a:t>No. of Income earners: </a:t>
            </a:r>
            <a:r>
              <a:rPr lang="en-ZA" sz="1400" dirty="0">
                <a:latin typeface="Arial" panose="020B0604020202020204" pitchFamily="34" charset="0"/>
                <a:cs typeface="Arial" panose="020B0604020202020204" pitchFamily="34" charset="0"/>
              </a:rPr>
              <a:t>While the 2016 Study found no changes in the no. of income earners in households, both the 2013 and 2019/20 found the reverse. A significantly high number of </a:t>
            </a:r>
            <a:r>
              <a:rPr lang="en-ZA" sz="1400" dirty="0" err="1">
                <a:latin typeface="Arial" panose="020B0604020202020204" pitchFamily="34" charset="0"/>
                <a:cs typeface="Arial" panose="020B0604020202020204" pitchFamily="34" charset="0"/>
              </a:rPr>
              <a:t>hhds</a:t>
            </a:r>
            <a:r>
              <a:rPr lang="en-ZA" sz="1400" dirty="0">
                <a:latin typeface="Arial" panose="020B0604020202020204" pitchFamily="34" charset="0"/>
                <a:cs typeface="Arial" panose="020B0604020202020204" pitchFamily="34" charset="0"/>
              </a:rPr>
              <a:t> with 1 income earner before joining WOF, these were drastically reduced at the time of the Study and replaced with 2-4 new wage earners. </a:t>
            </a:r>
          </a:p>
          <a:p>
            <a:pPr marL="450850" lvl="1" indent="-450850" algn="just">
              <a:spcBef>
                <a:spcPts val="0"/>
              </a:spcBef>
              <a:buFont typeface="Arial" pitchFamily="34" charset="0"/>
              <a:buChar char="•"/>
            </a:pPr>
            <a:r>
              <a:rPr lang="en-ZA" sz="1400" b="1" dirty="0">
                <a:latin typeface="Arial" panose="020B0604020202020204" pitchFamily="34" charset="0"/>
                <a:cs typeface="Arial" panose="020B0604020202020204" pitchFamily="34" charset="0"/>
              </a:rPr>
              <a:t>HSRC</a:t>
            </a:r>
            <a:r>
              <a:rPr lang="en-ZA" sz="1400" dirty="0">
                <a:latin typeface="Arial" panose="020B0604020202020204" pitchFamily="34" charset="0"/>
                <a:cs typeface="Arial" panose="020B0604020202020204" pitchFamily="34" charset="0"/>
              </a:rPr>
              <a:t>: Types of housing, access to basic services</a:t>
            </a:r>
          </a:p>
          <a:p>
            <a:pPr marL="0" lvl="1" indent="0" algn="just">
              <a:spcBef>
                <a:spcPts val="0"/>
              </a:spcBef>
              <a:buNone/>
            </a:pPr>
            <a:endParaRPr lang="en-ZA" sz="1800"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69495131-2277-764C-91ED-881E01EE78D9}"/>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30</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55025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643578"/>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5916581"/>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745232" y="2286000"/>
            <a:ext cx="8229600" cy="1143000"/>
          </a:xfrm>
          <a:solidFill>
            <a:srgbClr val="F9FBE5"/>
          </a:solidFill>
        </p:spPr>
        <p:txBody>
          <a:bodyPr>
            <a:normAutofit fontScale="90000"/>
          </a:bodyPr>
          <a:lstStyle/>
          <a:p>
            <a:r>
              <a:rPr lang="en-ZA" sz="4000" b="1" i="1" cap="small">
                <a:solidFill>
                  <a:schemeClr val="accent3">
                    <a:lumMod val="50000"/>
                  </a:schemeClr>
                </a:solidFill>
                <a:latin typeface="Arial" panose="020B0604020202020204" pitchFamily="34" charset="0"/>
                <a:cs typeface="Arial" panose="020B0604020202020204" pitchFamily="34" charset="0"/>
              </a:rPr>
              <a:t>Comparative Analysis: Food Security</a:t>
            </a:r>
            <a:endParaRPr lang="en-ZA" sz="4000" i="1" cap="small">
              <a:solidFill>
                <a:schemeClr val="accent3">
                  <a:lumMod val="50000"/>
                </a:schemeClr>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830138"/>
            <a:ext cx="2683351" cy="915012"/>
          </a:xfrm>
          <a:prstGeom prst="rect">
            <a:avLst/>
          </a:prstGeom>
        </p:spPr>
      </p:pic>
      <p:sp>
        <p:nvSpPr>
          <p:cNvPr id="2" name="Slide Number Placeholder 1">
            <a:extLst>
              <a:ext uri="{FF2B5EF4-FFF2-40B4-BE49-F238E27FC236}">
                <a16:creationId xmlns:a16="http://schemas.microsoft.com/office/drawing/2014/main" id="{ACC51596-8C07-9641-8C23-7DB26767079D}"/>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31</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55662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a:cxnSpLocks/>
          </p:cNvCxnSpPr>
          <p:nvPr/>
        </p:nvCxnSpPr>
        <p:spPr>
          <a:xfrm>
            <a:off x="305526" y="5949280"/>
            <a:ext cx="82089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982" y="6093296"/>
            <a:ext cx="378042" cy="651856"/>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32766" y="6093296"/>
            <a:ext cx="2133600" cy="657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13537" y="33519"/>
            <a:ext cx="7758863" cy="644178"/>
          </a:xfrm>
          <a:solidFill>
            <a:schemeClr val="accent3">
              <a:lumMod val="20000"/>
              <a:lumOff val="80000"/>
            </a:schemeClr>
          </a:solidFill>
        </p:spPr>
        <p:txBody>
          <a:bodyPr>
            <a:noAutofit/>
          </a:bodyPr>
          <a:lstStyle/>
          <a:p>
            <a:r>
              <a:rPr lang="en-GB" sz="3600" b="1" cap="small">
                <a:latin typeface="Arial" panose="020B0604020202020204" pitchFamily="34" charset="0"/>
                <a:cs typeface="Arial" panose="020B0604020202020204" pitchFamily="34" charset="0"/>
              </a:rPr>
              <a:t>Food Security</a:t>
            </a:r>
            <a:endParaRPr lang="en-ZA" sz="3600" cap="sma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1" y="6093296"/>
            <a:ext cx="2859026" cy="651853"/>
          </a:xfrm>
          <a:prstGeom prst="rect">
            <a:avLst/>
          </a:prstGeom>
        </p:spPr>
      </p:pic>
      <p:sp>
        <p:nvSpPr>
          <p:cNvPr id="2" name="Slide Number Placeholder 1">
            <a:extLst>
              <a:ext uri="{FF2B5EF4-FFF2-40B4-BE49-F238E27FC236}">
                <a16:creationId xmlns:a16="http://schemas.microsoft.com/office/drawing/2014/main" id="{C0442B2D-C07C-E34A-8ACB-F35A984A7FD6}"/>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32</a:t>
            </a:fld>
            <a:endParaRPr lang="en-US" b="1">
              <a:solidFill>
                <a:schemeClr val="tx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4F797119-D24E-814A-A16A-486949C41B97}"/>
              </a:ext>
            </a:extLst>
          </p:cNvPr>
          <p:cNvGraphicFramePr>
            <a:graphicFrameLocks noGrp="1"/>
          </p:cNvGraphicFramePr>
          <p:nvPr>
            <p:extLst>
              <p:ext uri="{D42A27DB-BD31-4B8C-83A1-F6EECF244321}">
                <p14:modId xmlns:p14="http://schemas.microsoft.com/office/powerpoint/2010/main" val="1862932108"/>
              </p:ext>
            </p:extLst>
          </p:nvPr>
        </p:nvGraphicFramePr>
        <p:xfrm>
          <a:off x="457201" y="1340768"/>
          <a:ext cx="8507289" cy="3734308"/>
        </p:xfrm>
        <a:graphic>
          <a:graphicData uri="http://schemas.openxmlformats.org/drawingml/2006/table">
            <a:tbl>
              <a:tblPr firstRow="1" bandRow="1">
                <a:tableStyleId>{5C22544A-7EE6-4342-B048-85BDC9FD1C3A}</a:tableStyleId>
              </a:tblPr>
              <a:tblGrid>
                <a:gridCol w="3429741">
                  <a:extLst>
                    <a:ext uri="{9D8B030D-6E8A-4147-A177-3AD203B41FA5}">
                      <a16:colId xmlns:a16="http://schemas.microsoft.com/office/drawing/2014/main" val="2528091306"/>
                    </a:ext>
                  </a:extLst>
                </a:gridCol>
                <a:gridCol w="1226276">
                  <a:extLst>
                    <a:ext uri="{9D8B030D-6E8A-4147-A177-3AD203B41FA5}">
                      <a16:colId xmlns:a16="http://schemas.microsoft.com/office/drawing/2014/main" val="2101126327"/>
                    </a:ext>
                  </a:extLst>
                </a:gridCol>
                <a:gridCol w="1149633">
                  <a:extLst>
                    <a:ext uri="{9D8B030D-6E8A-4147-A177-3AD203B41FA5}">
                      <a16:colId xmlns:a16="http://schemas.microsoft.com/office/drawing/2014/main" val="2628903512"/>
                    </a:ext>
                  </a:extLst>
                </a:gridCol>
                <a:gridCol w="1532844">
                  <a:extLst>
                    <a:ext uri="{9D8B030D-6E8A-4147-A177-3AD203B41FA5}">
                      <a16:colId xmlns:a16="http://schemas.microsoft.com/office/drawing/2014/main" val="1160833668"/>
                    </a:ext>
                  </a:extLst>
                </a:gridCol>
                <a:gridCol w="1168795">
                  <a:extLst>
                    <a:ext uri="{9D8B030D-6E8A-4147-A177-3AD203B41FA5}">
                      <a16:colId xmlns:a16="http://schemas.microsoft.com/office/drawing/2014/main" val="38918596"/>
                    </a:ext>
                  </a:extLst>
                </a:gridCol>
              </a:tblGrid>
              <a:tr h="121586">
                <a:tc>
                  <a:txBody>
                    <a:bodyPr/>
                    <a:lstStyle/>
                    <a:p>
                      <a:pPr marL="0" algn="l" defTabSz="914400" rtl="0" eaLnBrk="1" latinLnBrk="0" hangingPunct="1"/>
                      <a:endParaRPr lang="en-US" sz="1800" b="1" kern="1200" cap="small">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dirty="0">
                          <a:solidFill>
                            <a:schemeClr val="dk1"/>
                          </a:solidFill>
                          <a:effectLst/>
                          <a:latin typeface="Arial" panose="020B0604020202020204" pitchFamily="34" charset="0"/>
                          <a:ea typeface="+mn-ea"/>
                          <a:cs typeface="Arial" panose="020B0604020202020204" pitchFamily="34" charset="0"/>
                        </a:rPr>
                        <a:t>2019/20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HSRC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247893088"/>
                  </a:ext>
                </a:extLst>
              </a:tr>
              <a:tr h="499403">
                <a:tc>
                  <a:txBody>
                    <a:bodyPr/>
                    <a:lstStyle/>
                    <a:p>
                      <a:r>
                        <a:rPr lang="en-US" sz="1600" b="1" kern="1200" cap="small">
                          <a:solidFill>
                            <a:schemeClr val="dk1"/>
                          </a:solidFill>
                          <a:effectLst/>
                          <a:latin typeface="Arial" panose="020B0604020202020204" pitchFamily="34" charset="0"/>
                          <a:cs typeface="Arial" panose="020B0604020202020204" pitchFamily="34" charset="0"/>
                        </a:rPr>
                        <a:t>B4 WOF: Enough to eat and never Hunger Never </a:t>
                      </a:r>
                    </a:p>
                    <a:p>
                      <a:endParaRPr lang="en-US" sz="1600" b="1" kern="1200" cap="small">
                        <a:solidFill>
                          <a:schemeClr val="dk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59%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73265578"/>
                  </a:ext>
                </a:extLst>
              </a:tr>
              <a:tr h="499403">
                <a:tc>
                  <a:txBody>
                    <a:bodyPr/>
                    <a:lstStyle/>
                    <a:p>
                      <a:r>
                        <a:rPr lang="en-US" sz="1600" b="1" kern="1200" cap="small">
                          <a:solidFill>
                            <a:schemeClr val="dk1"/>
                          </a:solidFill>
                          <a:effectLst/>
                          <a:latin typeface="Arial" panose="020B0604020202020204" pitchFamily="34" charset="0"/>
                          <a:cs typeface="Arial" panose="020B0604020202020204" pitchFamily="34" charset="0"/>
                        </a:rPr>
                        <a:t>Since WOF: Enough to eat and never Hunger Never </a:t>
                      </a:r>
                    </a:p>
                    <a:p>
                      <a:endParaRPr lang="en-US" sz="1600" b="1" kern="1200" cap="small">
                        <a:solidFill>
                          <a:schemeClr val="dk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kern="1200">
                          <a:solidFill>
                            <a:schemeClr val="dk1"/>
                          </a:solidFill>
                          <a:effectLst/>
                          <a:latin typeface="Arial" panose="020B0604020202020204" pitchFamily="34" charset="0"/>
                          <a:ea typeface="Arial" panose="020B0604020202020204" pitchFamily="34" charset="0"/>
                          <a:cs typeface="Arial" panose="020B0604020202020204" pitchFamily="34" charset="0"/>
                        </a:rPr>
                        <a:t>9i%</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74%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2344455"/>
                  </a:ext>
                </a:extLst>
              </a:tr>
              <a:tr h="499403">
                <a:tc>
                  <a:txBody>
                    <a:bodyPr/>
                    <a:lstStyle/>
                    <a:p>
                      <a:r>
                        <a:rPr lang="en-US" sz="1600" b="1" kern="1200" cap="small">
                          <a:solidFill>
                            <a:schemeClr val="dk1"/>
                          </a:solidFill>
                          <a:effectLst/>
                          <a:latin typeface="Arial" panose="020B0604020202020204" pitchFamily="34" charset="0"/>
                          <a:cs typeface="Arial" panose="020B0604020202020204" pitchFamily="34" charset="0"/>
                        </a:rPr>
                        <a:t>Own Current Improved Food Security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283210" algn="ctr" defTabSz="914400" rtl="0" eaLnBrk="1" latinLnBrk="0" hangingPunct="1">
                        <a:lnSpc>
                          <a:spcPct val="150000"/>
                        </a:lnSpc>
                        <a:spcAft>
                          <a:spcPts val="0"/>
                        </a:spcAft>
                      </a:pPr>
                      <a:r>
                        <a:rPr lang="en-US" sz="1600" b="1" kern="1200">
                          <a:solidFill>
                            <a:schemeClr val="dk1"/>
                          </a:solidFill>
                          <a:effectLst/>
                          <a:latin typeface="Arial" panose="020B0604020202020204" pitchFamily="34" charset="0"/>
                          <a:cs typeface="Arial" panose="020B0604020202020204" pitchFamily="34" charset="0"/>
                        </a:rPr>
                        <a:t>90%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89822109"/>
                  </a:ext>
                </a:extLst>
              </a:tr>
              <a:tr h="608862">
                <a:tc>
                  <a:txBody>
                    <a:bodyPr/>
                    <a:lstStyle/>
                    <a:p>
                      <a:pPr marR="283210" algn="just">
                        <a:lnSpc>
                          <a:spcPct val="150000"/>
                        </a:lnSpc>
                        <a:spcAft>
                          <a:spcPts val="0"/>
                        </a:spcAft>
                      </a:pPr>
                      <a:r>
                        <a:rPr lang="en-ZA" sz="1600" b="1" cap="small">
                          <a:effectLst/>
                          <a:latin typeface="Arial" panose="020B0604020202020204" pitchFamily="34" charset="0"/>
                          <a:ea typeface="Arial" panose="020B0604020202020204" pitchFamily="34" charset="0"/>
                          <a:cs typeface="Arial" panose="020B0604020202020204" pitchFamily="34" charset="0"/>
                        </a:rPr>
                        <a:t>Current </a:t>
                      </a:r>
                      <a:r>
                        <a:rPr lang="en-US" sz="1600" b="1" kern="1200" cap="small">
                          <a:solidFill>
                            <a:schemeClr val="dk1"/>
                          </a:solidFill>
                          <a:effectLst/>
                          <a:latin typeface="Arial" panose="020B0604020202020204" pitchFamily="34" charset="0"/>
                          <a:cs typeface="Arial" panose="020B0604020202020204" pitchFamily="34" charset="0"/>
                        </a:rPr>
                        <a:t>Household Food Security </a:t>
                      </a:r>
                    </a:p>
                    <a:p>
                      <a:pPr marR="283210" algn="just">
                        <a:lnSpc>
                          <a:spcPct val="150000"/>
                        </a:lnSpc>
                        <a:spcAft>
                          <a:spcPts val="0"/>
                        </a:spcAft>
                      </a:pPr>
                      <a:endParaRPr lang="en-ZA" sz="1600" b="1" kern="1200" cap="small">
                        <a:solidFill>
                          <a:schemeClr val="dk1"/>
                        </a:solidFill>
                        <a:effectLst/>
                        <a:latin typeface="Arial" panose="020B0604020202020204" pitchFamily="34" charset="0"/>
                        <a:ea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kern="1200" dirty="0">
                          <a:solidFill>
                            <a:schemeClr val="dk1"/>
                          </a:solidFill>
                          <a:effectLst/>
                          <a:latin typeface="Arial" panose="020B0604020202020204" pitchFamily="34" charset="0"/>
                          <a:ea typeface="Arial" panose="020B0604020202020204" pitchFamily="34" charset="0"/>
                          <a:cs typeface="Arial" panose="020B0604020202020204" pitchFamily="34" charset="0"/>
                        </a:rPr>
                        <a:t>100%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40%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4063862"/>
                  </a:ext>
                </a:extLst>
              </a:tr>
            </a:tbl>
          </a:graphicData>
        </a:graphic>
      </p:graphicFrame>
    </p:spTree>
    <p:extLst>
      <p:ext uri="{BB962C8B-B14F-4D97-AF65-F5344CB8AC3E}">
        <p14:creationId xmlns:p14="http://schemas.microsoft.com/office/powerpoint/2010/main" val="7385942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838823"/>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107089"/>
            <a:ext cx="504056" cy="638061"/>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868144" y="6107089"/>
            <a:ext cx="2448272" cy="64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628680" y="107390"/>
            <a:ext cx="8229600" cy="926702"/>
          </a:xfrm>
          <a:solidFill>
            <a:schemeClr val="accent3">
              <a:lumMod val="20000"/>
              <a:lumOff val="80000"/>
            </a:schemeClr>
          </a:solidFill>
        </p:spPr>
        <p:txBody>
          <a:bodyPr>
            <a:normAutofit fontScale="90000"/>
          </a:bodyPr>
          <a:lstStyle/>
          <a:p>
            <a:br>
              <a:rPr lang="en-GB" sz="3600" b="1" cap="small">
                <a:solidFill>
                  <a:srgbClr val="26411B"/>
                </a:solidFill>
                <a:latin typeface="Arial" panose="020B0604020202020204" pitchFamily="34" charset="0"/>
                <a:cs typeface="Arial" panose="020B0604020202020204" pitchFamily="34" charset="0"/>
              </a:rPr>
            </a:br>
            <a:r>
              <a:rPr lang="en-GB" sz="3600" b="1" cap="small">
                <a:solidFill>
                  <a:srgbClr val="26411B"/>
                </a:solidFill>
                <a:latin typeface="Arial" panose="020B0604020202020204" pitchFamily="34" charset="0"/>
                <a:cs typeface="Arial" panose="020B0604020202020204" pitchFamily="34" charset="0"/>
              </a:rPr>
              <a:t>Conclusions: Food Security</a:t>
            </a:r>
            <a:br>
              <a:rPr lang="en-GB" sz="3600" b="1" cap="small">
                <a:solidFill>
                  <a:srgbClr val="26411B"/>
                </a:solidFill>
                <a:latin typeface="Arial" panose="020B0604020202020204" pitchFamily="34" charset="0"/>
                <a:cs typeface="Arial" panose="020B0604020202020204" pitchFamily="34" charset="0"/>
              </a:rPr>
            </a:br>
            <a:endParaRPr lang="en-ZA" sz="3600" b="1" cap="small">
              <a:latin typeface="Arial" panose="020B0604020202020204" pitchFamily="34" charset="0"/>
              <a:cs typeface="Arial" panose="020B0604020202020204" pitchFamily="34" charset="0"/>
            </a:endParaRPr>
          </a:p>
        </p:txBody>
      </p:sp>
      <p:sp>
        <p:nvSpPr>
          <p:cNvPr id="10" name="Content Placeholder 9"/>
          <p:cNvSpPr>
            <a:spLocks noGrp="1"/>
          </p:cNvSpPr>
          <p:nvPr>
            <p:ph idx="1"/>
          </p:nvPr>
        </p:nvSpPr>
        <p:spPr>
          <a:xfrm>
            <a:off x="457200" y="1172446"/>
            <a:ext cx="8229600" cy="4608511"/>
          </a:xfrm>
        </p:spPr>
        <p:txBody>
          <a:bodyPr>
            <a:normAutofit fontScale="85000" lnSpcReduction="10000"/>
          </a:bodyPr>
          <a:lstStyle/>
          <a:p>
            <a:pPr marL="0" indent="0" algn="just">
              <a:spcBef>
                <a:spcPts val="0"/>
              </a:spcBef>
              <a:buNone/>
            </a:pPr>
            <a:r>
              <a:rPr lang="en-ZA" sz="2000" b="1" cap="small" dirty="0">
                <a:latin typeface="Arial" panose="020B0604020202020204" pitchFamily="34" charset="0"/>
                <a:cs typeface="Arial" panose="020B0604020202020204" pitchFamily="34" charset="0"/>
              </a:rPr>
              <a:t>Key Similarities</a:t>
            </a:r>
          </a:p>
          <a:p>
            <a:pPr marL="457200" indent="-457200" algn="just">
              <a:spcBef>
                <a:spcPts val="0"/>
              </a:spcBef>
              <a:buFont typeface="Courier New" panose="02070309020205020404" pitchFamily="49" charset="0"/>
              <a:buChar char="o"/>
            </a:pPr>
            <a:r>
              <a:rPr lang="en-ZA" sz="1800" b="1" dirty="0">
                <a:latin typeface="Arial" panose="020B0604020202020204" pitchFamily="34" charset="0"/>
                <a:cs typeface="Arial" panose="020B0604020202020204" pitchFamily="34" charset="0"/>
              </a:rPr>
              <a:t>Food Insecurity prior to WOF</a:t>
            </a:r>
          </a:p>
          <a:p>
            <a:pPr marL="857250" lvl="1" indent="-457200" algn="just">
              <a:spcBef>
                <a:spcPts val="0"/>
              </a:spcBef>
              <a:buFont typeface="Courier New" panose="02070309020205020404" pitchFamily="49" charset="0"/>
              <a:buChar char="o"/>
            </a:pPr>
            <a:r>
              <a:rPr lang="en-ZA" sz="1600" dirty="0">
                <a:latin typeface="Arial" panose="020B0604020202020204" pitchFamily="34" charset="0"/>
                <a:cs typeface="Arial" panose="020B0604020202020204" pitchFamily="34" charset="0"/>
              </a:rPr>
              <a:t>59 of respondents reported personal food security before joining WOF. However food security was qualified with statements such as</a:t>
            </a:r>
          </a:p>
          <a:p>
            <a:pPr marL="1257300" lvl="2" indent="-457200" algn="just">
              <a:spcBef>
                <a:spcPts val="0"/>
              </a:spcBef>
              <a:buFont typeface="Courier New" panose="02070309020205020404" pitchFamily="49" charset="0"/>
              <a:buChar char="o"/>
            </a:pPr>
            <a:r>
              <a:rPr lang="en-ZA" sz="1400" dirty="0">
                <a:latin typeface="Arial" panose="020B0604020202020204" pitchFamily="34" charset="0"/>
                <a:cs typeface="Arial" panose="020B0604020202020204" pitchFamily="34" charset="0"/>
              </a:rPr>
              <a:t>My mother provided and we ate what was put  on the table.</a:t>
            </a:r>
          </a:p>
          <a:p>
            <a:pPr marL="1257300" lvl="2" indent="-457200" algn="just">
              <a:spcBef>
                <a:spcPts val="0"/>
              </a:spcBef>
              <a:buFont typeface="Courier New" panose="02070309020205020404" pitchFamily="49" charset="0"/>
              <a:buChar char="o"/>
            </a:pPr>
            <a:r>
              <a:rPr lang="en-ZA" sz="1400" dirty="0">
                <a:latin typeface="Arial" panose="020B0604020202020204" pitchFamily="34" charset="0"/>
                <a:cs typeface="Arial" panose="020B0604020202020204" pitchFamily="34" charset="0"/>
              </a:rPr>
              <a:t>It wasn’t enough or what I needed </a:t>
            </a:r>
          </a:p>
          <a:p>
            <a:pPr marL="800100" lvl="2" indent="-355600" algn="just">
              <a:spcBef>
                <a:spcPts val="0"/>
              </a:spcBef>
              <a:buFont typeface="Courier New" panose="02070309020205020404" pitchFamily="49" charset="0"/>
              <a:buChar char="o"/>
            </a:pPr>
            <a:r>
              <a:rPr lang="en-ZA" sz="1600" dirty="0">
                <a:latin typeface="Arial" panose="020B0604020202020204" pitchFamily="34" charset="0"/>
                <a:cs typeface="Arial" panose="020B0604020202020204" pitchFamily="34" charset="0"/>
              </a:rPr>
              <a:t>Most beneficiaries indicated that they were struggling to put food on the table before being employed by </a:t>
            </a:r>
            <a:r>
              <a:rPr lang="en-ZA" sz="1600" dirty="0" err="1">
                <a:latin typeface="Arial" panose="020B0604020202020204" pitchFamily="34" charset="0"/>
                <a:cs typeface="Arial" panose="020B0604020202020204" pitchFamily="34" charset="0"/>
              </a:rPr>
              <a:t>WoF</a:t>
            </a:r>
            <a:r>
              <a:rPr lang="en-ZA" sz="1600" dirty="0">
                <a:latin typeface="Arial" panose="020B0604020202020204" pitchFamily="34" charset="0"/>
                <a:cs typeface="Arial" panose="020B0604020202020204" pitchFamily="34" charset="0"/>
              </a:rPr>
              <a:t>. After employment they were able to afford more groceries</a:t>
            </a:r>
            <a:r>
              <a:rPr lang="en-ZA" sz="1400" b="1" dirty="0">
                <a:latin typeface="Arial" panose="020B0604020202020204" pitchFamily="34" charset="0"/>
                <a:cs typeface="Arial" panose="020B0604020202020204" pitchFamily="34" charset="0"/>
              </a:rPr>
              <a:t>. </a:t>
            </a:r>
          </a:p>
          <a:p>
            <a:pPr marL="1257300" lvl="2" indent="-457200" algn="just">
              <a:spcBef>
                <a:spcPts val="0"/>
              </a:spcBef>
              <a:buFont typeface="Courier New" panose="02070309020205020404" pitchFamily="49" charset="0"/>
              <a:buChar char="o"/>
            </a:pPr>
            <a:endParaRPr lang="en-ZA" sz="1400" dirty="0">
              <a:latin typeface="Arial" panose="020B0604020202020204" pitchFamily="34" charset="0"/>
              <a:cs typeface="Arial" panose="020B0604020202020204" pitchFamily="34" charset="0"/>
            </a:endParaRPr>
          </a:p>
          <a:p>
            <a:pPr marL="457200" indent="-457200" algn="just">
              <a:spcBef>
                <a:spcPts val="0"/>
              </a:spcBef>
              <a:buFont typeface="Courier New" panose="02070309020205020404" pitchFamily="49" charset="0"/>
              <a:buChar char="o"/>
            </a:pPr>
            <a:r>
              <a:rPr lang="en-ZA" sz="1800" b="1" dirty="0">
                <a:latin typeface="Arial" panose="020B0604020202020204" pitchFamily="34" charset="0"/>
                <a:cs typeface="Arial" panose="020B0604020202020204" pitchFamily="34" charset="0"/>
              </a:rPr>
              <a:t>Food Security Improvement post WOF </a:t>
            </a:r>
          </a:p>
          <a:p>
            <a:pPr marL="857250" lvl="1" indent="-457200" algn="just">
              <a:spcBef>
                <a:spcPts val="0"/>
              </a:spcBef>
              <a:buFont typeface="Courier New" panose="02070309020205020404" pitchFamily="49" charset="0"/>
              <a:buChar char="o"/>
            </a:pPr>
            <a:r>
              <a:rPr lang="en-ZA" sz="1600" dirty="0">
                <a:latin typeface="Arial" panose="020B0604020202020204" pitchFamily="34" charset="0"/>
                <a:cs typeface="Arial" panose="020B0604020202020204" pitchFamily="34" charset="0"/>
              </a:rPr>
              <a:t>Respondents across all Cohorts (notably 100% for Former FF-Managers) reported an improvement not only in their own food security but also that of their children and families</a:t>
            </a:r>
          </a:p>
          <a:p>
            <a:pPr marL="857250" lvl="1" indent="-457200" algn="just">
              <a:spcBef>
                <a:spcPts val="0"/>
              </a:spcBef>
              <a:buFont typeface="Courier New" panose="02070309020205020404" pitchFamily="49" charset="0"/>
              <a:buChar char="o"/>
            </a:pPr>
            <a:r>
              <a:rPr lang="en-ZA" sz="1600" b="1" dirty="0">
                <a:latin typeface="Arial" panose="020B0604020202020204" pitchFamily="34" charset="0"/>
                <a:cs typeface="Arial" panose="020B0604020202020204" pitchFamily="34" charset="0"/>
              </a:rPr>
              <a:t>HSRC</a:t>
            </a:r>
            <a:r>
              <a:rPr lang="en-ZA" sz="1600" dirty="0">
                <a:latin typeface="Arial" panose="020B0604020202020204" pitchFamily="34" charset="0"/>
                <a:cs typeface="Arial" panose="020B0604020202020204" pitchFamily="34" charset="0"/>
              </a:rPr>
              <a:t>: 99% </a:t>
            </a:r>
            <a:r>
              <a:rPr lang="en-ZA" sz="1600" dirty="0" err="1">
                <a:latin typeface="Arial" panose="020B0604020202020204" pitchFamily="34" charset="0"/>
                <a:cs typeface="Arial" panose="020B0604020202020204" pitchFamily="34" charset="0"/>
              </a:rPr>
              <a:t>hhd</a:t>
            </a:r>
            <a:r>
              <a:rPr lang="en-ZA" sz="1600" dirty="0">
                <a:latin typeface="Arial" panose="020B0604020202020204" pitchFamily="34" charset="0"/>
                <a:cs typeface="Arial" panose="020B0604020202020204" pitchFamily="34" charset="0"/>
              </a:rPr>
              <a:t> expenditure was on food. Explored different dimensions of food security</a:t>
            </a:r>
          </a:p>
          <a:p>
            <a:pPr marL="857250" lvl="1" indent="-457200" algn="just">
              <a:spcBef>
                <a:spcPts val="0"/>
              </a:spcBef>
              <a:buFont typeface="Courier New" panose="02070309020205020404" pitchFamily="49" charset="0"/>
              <a:buChar char="o"/>
            </a:pPr>
            <a:r>
              <a:rPr lang="en-ZA" sz="1500" u="sng" dirty="0">
                <a:latin typeface="Arial" panose="020B0604020202020204" pitchFamily="34" charset="0"/>
                <a:cs typeface="Arial" panose="020B0604020202020204" pitchFamily="34" charset="0"/>
              </a:rPr>
              <a:t>+</a:t>
            </a:r>
            <a:r>
              <a:rPr lang="en-ZA" sz="1500" dirty="0">
                <a:latin typeface="Arial" panose="020B0604020202020204" pitchFamily="34" charset="0"/>
                <a:cs typeface="Arial" panose="020B0604020202020204" pitchFamily="34" charset="0"/>
              </a:rPr>
              <a:t>33% indicated that earning an income was the most positive outcome of EPWP participation, followed by just under one fifth (18%) who indicated that they were able to meet family needs </a:t>
            </a:r>
          </a:p>
          <a:p>
            <a:pPr marL="457200" indent="-457200" algn="just">
              <a:spcBef>
                <a:spcPts val="0"/>
              </a:spcBef>
              <a:buFont typeface="Courier New" panose="02070309020205020404" pitchFamily="49" charset="0"/>
              <a:buChar char="o"/>
            </a:pPr>
            <a:endParaRPr lang="en-ZA" sz="2000" dirty="0">
              <a:latin typeface="Arial" panose="020B0604020202020204" pitchFamily="34" charset="0"/>
              <a:cs typeface="Arial" panose="020B0604020202020204" pitchFamily="34" charset="0"/>
            </a:endParaRPr>
          </a:p>
          <a:p>
            <a:pPr marL="0" indent="0" algn="just">
              <a:spcBef>
                <a:spcPts val="0"/>
              </a:spcBef>
              <a:buNone/>
            </a:pPr>
            <a:r>
              <a:rPr lang="en-ZA" sz="2000" b="1" cap="small" dirty="0">
                <a:latin typeface="Arial" panose="020B0604020202020204" pitchFamily="34" charset="0"/>
                <a:cs typeface="Arial" panose="020B0604020202020204" pitchFamily="34" charset="0"/>
              </a:rPr>
              <a:t>Significant Differences </a:t>
            </a:r>
          </a:p>
          <a:p>
            <a:pPr marL="457200" indent="-457200" algn="just">
              <a:spcBef>
                <a:spcPts val="0"/>
              </a:spcBef>
              <a:buFont typeface="Courier New" panose="02070309020205020404" pitchFamily="49" charset="0"/>
              <a:buChar char="o"/>
            </a:pPr>
            <a:r>
              <a:rPr lang="en-ZA" sz="1800" b="1" dirty="0">
                <a:latin typeface="Arial" panose="020B0604020202020204" pitchFamily="34" charset="0"/>
                <a:cs typeface="Arial" panose="020B0604020202020204" pitchFamily="34" charset="0"/>
              </a:rPr>
              <a:t>Food Security: </a:t>
            </a:r>
            <a:r>
              <a:rPr lang="en-ZA" sz="1800" dirty="0">
                <a:latin typeface="Arial" panose="020B0604020202020204" pitchFamily="34" charset="0"/>
                <a:cs typeface="Arial" panose="020B0604020202020204" pitchFamily="34" charset="0"/>
              </a:rPr>
              <a:t>The 2013 and 2016 Questionnaire did not explore food security status</a:t>
            </a:r>
          </a:p>
          <a:p>
            <a:pPr marL="457200" indent="-457200" algn="just">
              <a:spcBef>
                <a:spcPts val="0"/>
              </a:spcBef>
              <a:buFont typeface="Courier New" panose="02070309020205020404" pitchFamily="49" charset="0"/>
              <a:buChar char="o"/>
            </a:pPr>
            <a:r>
              <a:rPr lang="en-ZA" altLang="en-US" sz="1800" b="1" dirty="0">
                <a:latin typeface="Arial" panose="020B0604020202020204" pitchFamily="34" charset="0"/>
                <a:ea typeface="Times New Roman" panose="02020603050405020304" pitchFamily="18" charset="0"/>
                <a:cs typeface="Arial" panose="020B0604020202020204" pitchFamily="34" charset="0"/>
              </a:rPr>
              <a:t>HRSC</a:t>
            </a:r>
            <a:r>
              <a:rPr lang="en-ZA" altLang="en-US" sz="1800" dirty="0">
                <a:latin typeface="Arial" panose="020B0604020202020204" pitchFamily="34" charset="0"/>
                <a:ea typeface="Times New Roman" panose="02020603050405020304" pitchFamily="18" charset="0"/>
                <a:cs typeface="Arial" panose="020B0604020202020204" pitchFamily="34" charset="0"/>
              </a:rPr>
              <a:t>: The average </a:t>
            </a:r>
            <a:r>
              <a:rPr lang="en-ZA" altLang="en-US" sz="1800" b="1" dirty="0">
                <a:latin typeface="Arial" panose="020B0604020202020204" pitchFamily="34" charset="0"/>
                <a:ea typeface="Times New Roman" panose="02020603050405020304" pitchFamily="18" charset="0"/>
                <a:cs typeface="Arial" panose="020B0604020202020204" pitchFamily="34" charset="0"/>
              </a:rPr>
              <a:t>household monthly expenditure on food </a:t>
            </a:r>
            <a:r>
              <a:rPr lang="en-ZA" altLang="en-US" sz="1800" dirty="0">
                <a:latin typeface="Arial" panose="020B0604020202020204" pitchFamily="34" charset="0"/>
                <a:ea typeface="Times New Roman" panose="02020603050405020304" pitchFamily="18" charset="0"/>
                <a:cs typeface="Arial" panose="020B0604020202020204" pitchFamily="34" charset="0"/>
              </a:rPr>
              <a:t>reported by EPWP participant households was R1,195 which is higher than the annual average food expenditure for poor South African households which was R9,486 (R790 per month) in 2017</a:t>
            </a:r>
            <a:endParaRPr lang="en-ZA" sz="1800" dirty="0">
              <a:latin typeface="Arial" panose="020B0604020202020204" pitchFamily="34" charset="0"/>
              <a:cs typeface="Arial" panose="020B0604020202020204" pitchFamily="34" charset="0"/>
            </a:endParaRPr>
          </a:p>
          <a:p>
            <a:pPr marL="457200" indent="-457200" algn="just">
              <a:buFont typeface="Courier New" panose="02070309020205020404" pitchFamily="49" charset="0"/>
              <a:buChar char="o"/>
            </a:pPr>
            <a:endParaRPr lang="en-ZA" sz="1200" i="1"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914296"/>
            <a:ext cx="2683351" cy="830854"/>
          </a:xfrm>
          <a:prstGeom prst="rect">
            <a:avLst/>
          </a:prstGeom>
        </p:spPr>
      </p:pic>
      <p:sp>
        <p:nvSpPr>
          <p:cNvPr id="2" name="Slide Number Placeholder 1">
            <a:extLst>
              <a:ext uri="{FF2B5EF4-FFF2-40B4-BE49-F238E27FC236}">
                <a16:creationId xmlns:a16="http://schemas.microsoft.com/office/drawing/2014/main" id="{44C5867C-F77F-F245-8A1B-9C0CE0C55AFE}"/>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33</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55025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50001" y="5855345"/>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022876"/>
            <a:ext cx="504056" cy="722274"/>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6022876"/>
            <a:ext cx="2448272" cy="72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93204" y="2060848"/>
            <a:ext cx="8229600" cy="1656184"/>
          </a:xfrm>
          <a:solidFill>
            <a:srgbClr val="F9FBE5"/>
          </a:solidFill>
        </p:spPr>
        <p:txBody>
          <a:bodyPr>
            <a:normAutofit fontScale="90000"/>
          </a:bodyPr>
          <a:lstStyle/>
          <a:p>
            <a:r>
              <a:rPr lang="en-ZA" sz="4000" b="1" i="1" cap="small">
                <a:solidFill>
                  <a:schemeClr val="accent3">
                    <a:lumMod val="50000"/>
                  </a:schemeClr>
                </a:solidFill>
                <a:latin typeface="Arial" panose="020B0604020202020204" pitchFamily="34" charset="0"/>
                <a:cs typeface="Arial" panose="020B0604020202020204" pitchFamily="34" charset="0"/>
              </a:rPr>
              <a:t>Comparative Analysis: </a:t>
            </a:r>
            <a:br>
              <a:rPr lang="en-ZA" sz="4000" b="1" i="1" cap="small">
                <a:solidFill>
                  <a:schemeClr val="accent3">
                    <a:lumMod val="50000"/>
                  </a:schemeClr>
                </a:solidFill>
                <a:latin typeface="Arial" panose="020B0604020202020204" pitchFamily="34" charset="0"/>
                <a:cs typeface="Arial" panose="020B0604020202020204" pitchFamily="34" charset="0"/>
              </a:rPr>
            </a:br>
            <a:r>
              <a:rPr lang="en-ZA" sz="4000" b="1" i="1" cap="small">
                <a:solidFill>
                  <a:schemeClr val="accent3">
                    <a:lumMod val="50000"/>
                  </a:schemeClr>
                </a:solidFill>
                <a:latin typeface="Arial" panose="020B0604020202020204" pitchFamily="34" charset="0"/>
                <a:cs typeface="Arial" panose="020B0604020202020204" pitchFamily="34" charset="0"/>
              </a:rPr>
              <a:t>Care of Children and Dependents</a:t>
            </a:r>
            <a:endParaRPr lang="en-ZA" sz="4000" i="1" cap="sma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6022876"/>
            <a:ext cx="2917558" cy="722273"/>
          </a:xfrm>
          <a:prstGeom prst="rect">
            <a:avLst/>
          </a:prstGeom>
        </p:spPr>
      </p:pic>
      <p:sp>
        <p:nvSpPr>
          <p:cNvPr id="2" name="Slide Number Placeholder 1">
            <a:extLst>
              <a:ext uri="{FF2B5EF4-FFF2-40B4-BE49-F238E27FC236}">
                <a16:creationId xmlns:a16="http://schemas.microsoft.com/office/drawing/2014/main" id="{85896160-AF0F-294C-8A3A-D3A51D3DAC73}"/>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34</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49309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a:cxnSpLocks/>
          </p:cNvCxnSpPr>
          <p:nvPr/>
        </p:nvCxnSpPr>
        <p:spPr>
          <a:xfrm>
            <a:off x="305526" y="5949280"/>
            <a:ext cx="82089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982" y="6093296"/>
            <a:ext cx="378042" cy="651856"/>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32766" y="6093296"/>
            <a:ext cx="2133600" cy="657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13537" y="33519"/>
            <a:ext cx="7758863" cy="644178"/>
          </a:xfrm>
          <a:solidFill>
            <a:schemeClr val="accent3">
              <a:lumMod val="20000"/>
              <a:lumOff val="80000"/>
            </a:schemeClr>
          </a:solidFill>
        </p:spPr>
        <p:txBody>
          <a:bodyPr>
            <a:noAutofit/>
          </a:bodyPr>
          <a:lstStyle/>
          <a:p>
            <a:r>
              <a:rPr lang="en-GB" sz="3600" b="1" cap="small">
                <a:latin typeface="Arial" panose="020B0604020202020204" pitchFamily="34" charset="0"/>
                <a:cs typeface="Arial" panose="020B0604020202020204" pitchFamily="34" charset="0"/>
              </a:rPr>
              <a:t>Care of Children and Dependents </a:t>
            </a:r>
            <a:endParaRPr lang="en-ZA" sz="3600" cap="sma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 y="6093296"/>
            <a:ext cx="2859026" cy="651853"/>
          </a:xfrm>
          <a:prstGeom prst="rect">
            <a:avLst/>
          </a:prstGeom>
        </p:spPr>
      </p:pic>
      <p:sp>
        <p:nvSpPr>
          <p:cNvPr id="2" name="Slide Number Placeholder 1">
            <a:extLst>
              <a:ext uri="{FF2B5EF4-FFF2-40B4-BE49-F238E27FC236}">
                <a16:creationId xmlns:a16="http://schemas.microsoft.com/office/drawing/2014/main" id="{C0442B2D-C07C-E34A-8ACB-F35A984A7FD6}"/>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35</a:t>
            </a:fld>
            <a:endParaRPr lang="en-US" b="1">
              <a:solidFill>
                <a:schemeClr val="tx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4F797119-D24E-814A-A16A-486949C41B97}"/>
              </a:ext>
            </a:extLst>
          </p:cNvPr>
          <p:cNvGraphicFramePr>
            <a:graphicFrameLocks noGrp="1"/>
          </p:cNvGraphicFramePr>
          <p:nvPr>
            <p:extLst>
              <p:ext uri="{D42A27DB-BD31-4B8C-83A1-F6EECF244321}">
                <p14:modId xmlns:p14="http://schemas.microsoft.com/office/powerpoint/2010/main" val="1294295971"/>
              </p:ext>
            </p:extLst>
          </p:nvPr>
        </p:nvGraphicFramePr>
        <p:xfrm>
          <a:off x="457201" y="1340768"/>
          <a:ext cx="8507289" cy="4512056"/>
        </p:xfrm>
        <a:graphic>
          <a:graphicData uri="http://schemas.openxmlformats.org/drawingml/2006/table">
            <a:tbl>
              <a:tblPr firstRow="1" bandRow="1">
                <a:tableStyleId>{5C22544A-7EE6-4342-B048-85BDC9FD1C3A}</a:tableStyleId>
              </a:tblPr>
              <a:tblGrid>
                <a:gridCol w="3429741">
                  <a:extLst>
                    <a:ext uri="{9D8B030D-6E8A-4147-A177-3AD203B41FA5}">
                      <a16:colId xmlns:a16="http://schemas.microsoft.com/office/drawing/2014/main" val="2528091306"/>
                    </a:ext>
                  </a:extLst>
                </a:gridCol>
                <a:gridCol w="1226276">
                  <a:extLst>
                    <a:ext uri="{9D8B030D-6E8A-4147-A177-3AD203B41FA5}">
                      <a16:colId xmlns:a16="http://schemas.microsoft.com/office/drawing/2014/main" val="2101126327"/>
                    </a:ext>
                  </a:extLst>
                </a:gridCol>
                <a:gridCol w="1149633">
                  <a:extLst>
                    <a:ext uri="{9D8B030D-6E8A-4147-A177-3AD203B41FA5}">
                      <a16:colId xmlns:a16="http://schemas.microsoft.com/office/drawing/2014/main" val="2628903512"/>
                    </a:ext>
                  </a:extLst>
                </a:gridCol>
                <a:gridCol w="1532844">
                  <a:extLst>
                    <a:ext uri="{9D8B030D-6E8A-4147-A177-3AD203B41FA5}">
                      <a16:colId xmlns:a16="http://schemas.microsoft.com/office/drawing/2014/main" val="1160833668"/>
                    </a:ext>
                  </a:extLst>
                </a:gridCol>
                <a:gridCol w="1168795">
                  <a:extLst>
                    <a:ext uri="{9D8B030D-6E8A-4147-A177-3AD203B41FA5}">
                      <a16:colId xmlns:a16="http://schemas.microsoft.com/office/drawing/2014/main" val="38918596"/>
                    </a:ext>
                  </a:extLst>
                </a:gridCol>
              </a:tblGrid>
              <a:tr h="121586">
                <a:tc>
                  <a:txBody>
                    <a:bodyPr/>
                    <a:lstStyle/>
                    <a:p>
                      <a:pPr marL="0" algn="l" defTabSz="914400" rtl="0" eaLnBrk="1" latinLnBrk="0" hangingPunct="1"/>
                      <a:endParaRPr lang="en-US" sz="1800" b="1" kern="1200" cap="small">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dirty="0">
                          <a:solidFill>
                            <a:schemeClr val="dk1"/>
                          </a:solidFill>
                          <a:effectLst/>
                          <a:latin typeface="Arial" panose="020B0604020202020204" pitchFamily="34" charset="0"/>
                          <a:ea typeface="+mn-ea"/>
                          <a:cs typeface="Arial" panose="020B0604020202020204" pitchFamily="34" charset="0"/>
                        </a:rPr>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dirty="0">
                          <a:solidFill>
                            <a:schemeClr val="dk1"/>
                          </a:solidFill>
                          <a:effectLst/>
                          <a:latin typeface="Arial" panose="020B0604020202020204" pitchFamily="34" charset="0"/>
                          <a:ea typeface="+mn-ea"/>
                          <a:cs typeface="Arial" panose="020B0604020202020204" pitchFamily="34" charset="0"/>
                        </a:rPr>
                        <a:t>2019/20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HSRC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247893088"/>
                  </a:ext>
                </a:extLst>
              </a:tr>
              <a:tr h="499403">
                <a:tc>
                  <a:txBody>
                    <a:bodyPr/>
                    <a:lstStyle/>
                    <a:p>
                      <a:r>
                        <a:rPr lang="en-US" sz="1600" b="1" kern="1200" cap="small">
                          <a:solidFill>
                            <a:schemeClr val="dk1"/>
                          </a:solidFill>
                          <a:effectLst/>
                          <a:latin typeface="Arial" panose="020B0604020202020204" pitchFamily="34" charset="0"/>
                          <a:cs typeface="Arial" panose="020B0604020202020204" pitchFamily="34" charset="0"/>
                        </a:rPr>
                        <a:t>Do you have Dependents (Their only source of income)</a:t>
                      </a:r>
                    </a:p>
                    <a:p>
                      <a:endParaRPr lang="en-US" sz="1600" b="1" kern="1200" cap="small">
                        <a:solidFill>
                          <a:schemeClr val="dk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94%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95%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3265578"/>
                  </a:ext>
                </a:extLst>
              </a:tr>
              <a:tr h="499403">
                <a:tc>
                  <a:txBody>
                    <a:bodyPr/>
                    <a:lstStyle/>
                    <a:p>
                      <a:r>
                        <a:rPr lang="en-US" sz="1600" b="1" kern="1200" cap="small" dirty="0">
                          <a:solidFill>
                            <a:schemeClr val="dk1"/>
                          </a:solidFill>
                          <a:effectLst/>
                          <a:latin typeface="Arial" panose="020B0604020202020204" pitchFamily="34" charset="0"/>
                          <a:cs typeface="Arial" panose="020B0604020202020204" pitchFamily="34" charset="0"/>
                        </a:rPr>
                        <a:t>% of Children who are Dependents</a:t>
                      </a:r>
                    </a:p>
                    <a:p>
                      <a:endParaRPr lang="en-US" sz="1600" b="1" kern="1200" cap="small" dirty="0">
                        <a:solidFill>
                          <a:schemeClr val="dk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kern="1200" dirty="0">
                          <a:solidFill>
                            <a:schemeClr val="dk1"/>
                          </a:solidFill>
                          <a:effectLst/>
                          <a:latin typeface="Arial" panose="020B0604020202020204" pitchFamily="34" charset="0"/>
                          <a:ea typeface="Arial" panose="020B0604020202020204" pitchFamily="34" charset="0"/>
                          <a:cs typeface="Arial" panose="020B0604020202020204" pitchFamily="34" charset="0"/>
                        </a:rPr>
                        <a:t>42%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(68%)**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2344455"/>
                  </a:ext>
                </a:extLst>
              </a:tr>
              <a:tr h="499403">
                <a:tc>
                  <a:txBody>
                    <a:bodyPr/>
                    <a:lstStyle/>
                    <a:p>
                      <a:r>
                        <a:rPr lang="en-US" sz="1600" b="1" kern="1200" cap="small">
                          <a:solidFill>
                            <a:schemeClr val="dk1"/>
                          </a:solidFill>
                          <a:effectLst/>
                          <a:latin typeface="Arial" panose="020B0604020202020204" pitchFamily="34" charset="0"/>
                          <a:cs typeface="Arial" panose="020B0604020202020204" pitchFamily="34" charset="0"/>
                        </a:rPr>
                        <a:t>% of Parents, family members who ae Dependents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283210" algn="ctr" defTabSz="914400" rtl="0" eaLnBrk="1" latinLnBrk="0" hangingPunct="1">
                        <a:lnSpc>
                          <a:spcPct val="150000"/>
                        </a:lnSpc>
                        <a:spcAft>
                          <a:spcPts val="0"/>
                        </a:spcAft>
                      </a:pPr>
                      <a:r>
                        <a:rPr lang="en-US" sz="1600" b="1" kern="1200">
                          <a:solidFill>
                            <a:schemeClr val="dk1"/>
                          </a:solidFill>
                          <a:effectLst/>
                          <a:latin typeface="Arial" panose="020B0604020202020204" pitchFamily="34" charset="0"/>
                          <a:cs typeface="Arial" panose="020B0604020202020204" pitchFamily="34" charset="0"/>
                        </a:rPr>
                        <a:t>38%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9822109"/>
                  </a:ext>
                </a:extLst>
              </a:tr>
              <a:tr h="608862">
                <a:tc>
                  <a:txBody>
                    <a:bodyPr/>
                    <a:lstStyle/>
                    <a:p>
                      <a:pPr marR="283210" algn="just">
                        <a:lnSpc>
                          <a:spcPct val="150000"/>
                        </a:lnSpc>
                        <a:spcAft>
                          <a:spcPts val="0"/>
                        </a:spcAft>
                      </a:pPr>
                      <a:r>
                        <a:rPr lang="en-US" sz="1600" b="1" cap="small">
                          <a:effectLst/>
                          <a:latin typeface="Arial" panose="020B0604020202020204" pitchFamily="34" charset="0"/>
                          <a:ea typeface="Arial" panose="020B0604020202020204" pitchFamily="34" charset="0"/>
                          <a:cs typeface="Arial" panose="020B0604020202020204" pitchFamily="34" charset="0"/>
                        </a:rPr>
                        <a:t> Responsible for other Households as dependents</a:t>
                      </a:r>
                      <a:endParaRPr lang="en-US" sz="1600" b="1" kern="1200" cap="small">
                        <a:solidFill>
                          <a:schemeClr val="dk1"/>
                        </a:solidFill>
                        <a:effectLst/>
                        <a:latin typeface="Arial" panose="020B0604020202020204" pitchFamily="34" charset="0"/>
                        <a:cs typeface="Arial" panose="020B0604020202020204" pitchFamily="34" charset="0"/>
                      </a:endParaRPr>
                    </a:p>
                    <a:p>
                      <a:pPr marR="283210" algn="just">
                        <a:lnSpc>
                          <a:spcPct val="150000"/>
                        </a:lnSpc>
                        <a:spcAft>
                          <a:spcPts val="0"/>
                        </a:spcAft>
                      </a:pPr>
                      <a:endParaRPr lang="en-ZA" sz="1600" b="1" kern="1200" cap="small">
                        <a:solidFill>
                          <a:schemeClr val="dk1"/>
                        </a:solidFill>
                        <a:effectLst/>
                        <a:latin typeface="Arial" panose="020B0604020202020204" pitchFamily="34" charset="0"/>
                        <a:ea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kern="1200">
                          <a:solidFill>
                            <a:schemeClr val="dk1"/>
                          </a:solidFill>
                          <a:effectLst/>
                          <a:latin typeface="Arial" panose="020B0604020202020204" pitchFamily="34" charset="0"/>
                          <a:ea typeface="Arial" panose="020B0604020202020204" pitchFamily="34" charset="0"/>
                          <a:cs typeface="Arial" panose="020B0604020202020204" pitchFamily="34" charset="0"/>
                        </a:rPr>
                        <a:t>71%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4063862"/>
                  </a:ext>
                </a:extLst>
              </a:tr>
              <a:tr h="608862">
                <a:tc>
                  <a:txBody>
                    <a:bodyPr/>
                    <a:lstStyle/>
                    <a:p>
                      <a:pPr marR="283210" algn="just">
                        <a:lnSpc>
                          <a:spcPct val="150000"/>
                        </a:lnSpc>
                        <a:spcAft>
                          <a:spcPts val="0"/>
                        </a:spcAft>
                      </a:pPr>
                      <a:r>
                        <a:rPr lang="en-ZA" sz="1600" b="1" kern="1200" cap="small" dirty="0">
                          <a:solidFill>
                            <a:schemeClr val="dk1"/>
                          </a:solidFill>
                          <a:effectLst/>
                          <a:latin typeface="Arial" panose="020B0604020202020204" pitchFamily="34" charset="0"/>
                          <a:ea typeface="Arial" panose="020B0604020202020204" pitchFamily="34" charset="0"/>
                          <a:cs typeface="Arial" panose="020B0604020202020204" pitchFamily="34" charset="0"/>
                        </a:rPr>
                        <a:t>Able to provide for the needs of dependents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kern="1200" dirty="0">
                          <a:solidFill>
                            <a:schemeClr val="dk1"/>
                          </a:solidFill>
                          <a:effectLst/>
                          <a:latin typeface="Arial" panose="020B0604020202020204" pitchFamily="34" charset="0"/>
                          <a:ea typeface="Arial" panose="020B0604020202020204" pitchFamily="34" charset="0"/>
                          <a:cs typeface="Arial" panose="020B0604020202020204" pitchFamily="34" charset="0"/>
                        </a:rPr>
                        <a:t>76%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72%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4068822"/>
                  </a:ext>
                </a:extLst>
              </a:tr>
            </a:tbl>
          </a:graphicData>
        </a:graphic>
      </p:graphicFrame>
    </p:spTree>
    <p:extLst>
      <p:ext uri="{BB962C8B-B14F-4D97-AF65-F5344CB8AC3E}">
        <p14:creationId xmlns:p14="http://schemas.microsoft.com/office/powerpoint/2010/main" val="2000947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41176" y="5763197"/>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027640"/>
            <a:ext cx="504056" cy="717510"/>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6055854"/>
            <a:ext cx="2448272" cy="717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241176" y="0"/>
            <a:ext cx="8229600" cy="1402292"/>
          </a:xfrm>
          <a:solidFill>
            <a:schemeClr val="accent3">
              <a:lumMod val="20000"/>
              <a:lumOff val="80000"/>
            </a:schemeClr>
          </a:solidFill>
        </p:spPr>
        <p:txBody>
          <a:bodyPr>
            <a:noAutofit/>
          </a:bodyPr>
          <a:lstStyle/>
          <a:p>
            <a:pPr algn="just"/>
            <a:r>
              <a:rPr lang="en-GB" sz="3600" b="1" cap="small" dirty="0">
                <a:solidFill>
                  <a:srgbClr val="26411B"/>
                </a:solidFill>
                <a:latin typeface="Arial" panose="020B0604020202020204" pitchFamily="34" charset="0"/>
                <a:cs typeface="Arial" panose="020B0604020202020204" pitchFamily="34" charset="0"/>
              </a:rPr>
              <a:t>Conclusions: Care of Children and Dependants</a:t>
            </a:r>
            <a:endParaRPr lang="en-ZA" sz="3600" b="1" cap="small"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939334"/>
            <a:ext cx="2683351" cy="805815"/>
          </a:xfrm>
          <a:prstGeom prst="rect">
            <a:avLst/>
          </a:prstGeom>
        </p:spPr>
      </p:pic>
      <p:sp>
        <p:nvSpPr>
          <p:cNvPr id="10" name="Content Placeholder 9"/>
          <p:cNvSpPr>
            <a:spLocks noGrp="1"/>
          </p:cNvSpPr>
          <p:nvPr>
            <p:ph idx="1"/>
          </p:nvPr>
        </p:nvSpPr>
        <p:spPr>
          <a:xfrm>
            <a:off x="457200" y="1403880"/>
            <a:ext cx="8229600" cy="4041343"/>
          </a:xfrm>
        </p:spPr>
        <p:txBody>
          <a:bodyPr>
            <a:normAutofit/>
          </a:bodyPr>
          <a:lstStyle/>
          <a:p>
            <a:pPr marL="857250" lvl="1" indent="-457200" algn="just">
              <a:spcBef>
                <a:spcPts val="0"/>
              </a:spcBef>
              <a:buFont typeface="Courier New" panose="02070309020205020404" pitchFamily="49" charset="0"/>
              <a:buChar char="o"/>
            </a:pPr>
            <a:endParaRPr lang="en-ZA" sz="1600" b="1" cap="small" dirty="0">
              <a:latin typeface="Arial" panose="020B0604020202020204" pitchFamily="34" charset="0"/>
              <a:cs typeface="Arial" panose="020B0604020202020204" pitchFamily="34" charset="0"/>
            </a:endParaRPr>
          </a:p>
          <a:p>
            <a:pPr marL="857250" lvl="1" indent="-457200" algn="just">
              <a:spcBef>
                <a:spcPts val="0"/>
              </a:spcBef>
              <a:buFont typeface="Courier New" panose="02070309020205020404" pitchFamily="49" charset="0"/>
              <a:buChar char="o"/>
            </a:pPr>
            <a:endParaRPr lang="en-ZA" sz="1600" dirty="0">
              <a:latin typeface="Arial" panose="020B0604020202020204" pitchFamily="34" charset="0"/>
              <a:cs typeface="Arial" panose="020B0604020202020204" pitchFamily="34" charset="0"/>
            </a:endParaRPr>
          </a:p>
          <a:p>
            <a:pPr marL="0" indent="0" algn="just">
              <a:spcBef>
                <a:spcPts val="0"/>
              </a:spcBef>
              <a:buNone/>
            </a:pPr>
            <a:r>
              <a:rPr lang="en-ZA" sz="1800" b="1" cap="small" dirty="0">
                <a:latin typeface="Arial" panose="020B0604020202020204" pitchFamily="34" charset="0"/>
                <a:cs typeface="Arial" panose="020B0604020202020204" pitchFamily="34" charset="0"/>
              </a:rPr>
              <a:t>Significant differences </a:t>
            </a:r>
          </a:p>
          <a:p>
            <a:pPr marL="450850" indent="-450850" algn="just">
              <a:spcBef>
                <a:spcPts val="0"/>
              </a:spcBef>
            </a:pPr>
            <a:r>
              <a:rPr lang="en-ZA" sz="1600" dirty="0">
                <a:latin typeface="Arial" panose="020B0604020202020204" pitchFamily="34" charset="0"/>
                <a:cs typeface="Arial" panose="020B0604020202020204" pitchFamily="34" charset="0"/>
              </a:rPr>
              <a:t>2013, 2016 nor the HSRC Studies explored care of children. </a:t>
            </a:r>
          </a:p>
          <a:p>
            <a:pPr marL="450850" indent="-450850" algn="just">
              <a:spcBef>
                <a:spcPts val="0"/>
              </a:spcBef>
            </a:pPr>
            <a:endParaRPr lang="en-ZA" sz="1600" dirty="0">
              <a:latin typeface="Arial" panose="020B0604020202020204" pitchFamily="34" charset="0"/>
              <a:cs typeface="Arial" panose="020B0604020202020204" pitchFamily="34" charset="0"/>
            </a:endParaRPr>
          </a:p>
          <a:p>
            <a:pPr marL="450850" indent="-450850" algn="just">
              <a:spcBef>
                <a:spcPts val="0"/>
              </a:spcBef>
            </a:pPr>
            <a:r>
              <a:rPr lang="en-ZA" sz="1600" dirty="0">
                <a:latin typeface="Arial" panose="020B0604020202020204" pitchFamily="34" charset="0"/>
                <a:cs typeface="Arial" panose="020B0604020202020204" pitchFamily="34" charset="0"/>
              </a:rPr>
              <a:t>HRSC explored dimensions which were not comparable to the 2019/20 Study</a:t>
            </a:r>
          </a:p>
          <a:p>
            <a:pPr marL="457200" indent="-457200" algn="just">
              <a:buFont typeface="Courier New" panose="02070309020205020404" pitchFamily="49" charset="0"/>
              <a:buChar char="o"/>
            </a:pPr>
            <a:endParaRPr lang="en-ZA" sz="2000" dirty="0">
              <a:solidFill>
                <a:srgbClr val="FF0000"/>
              </a:solidFill>
              <a:latin typeface="Arial" panose="020B0604020202020204" pitchFamily="34" charset="0"/>
              <a:cs typeface="Arial" panose="020B0604020202020204" pitchFamily="34" charset="0"/>
            </a:endParaRPr>
          </a:p>
          <a:p>
            <a:pPr marL="457200" indent="-457200" algn="just">
              <a:buFont typeface="Courier New" panose="02070309020205020404" pitchFamily="49" charset="0"/>
              <a:buChar char="o"/>
            </a:pPr>
            <a:endParaRPr lang="en-ZA" sz="1200" i="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C4861189-06C4-8C41-88F6-CA71599F3367}"/>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36</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55025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50001" y="5877272"/>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029228"/>
            <a:ext cx="504056" cy="715922"/>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6012160" y="6026524"/>
            <a:ext cx="2448272" cy="715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93204" y="2060848"/>
            <a:ext cx="8229600" cy="1656184"/>
          </a:xfrm>
          <a:solidFill>
            <a:srgbClr val="F9FBE5"/>
          </a:solidFill>
        </p:spPr>
        <p:txBody>
          <a:bodyPr>
            <a:normAutofit fontScale="90000"/>
          </a:bodyPr>
          <a:lstStyle/>
          <a:p>
            <a:r>
              <a:rPr lang="en-ZA" sz="4000" b="1" i="1" cap="small">
                <a:solidFill>
                  <a:schemeClr val="accent3">
                    <a:lumMod val="50000"/>
                  </a:schemeClr>
                </a:solidFill>
                <a:latin typeface="Arial" panose="020B0604020202020204" pitchFamily="34" charset="0"/>
                <a:cs typeface="Arial" panose="020B0604020202020204" pitchFamily="34" charset="0"/>
              </a:rPr>
              <a:t>Comparative Analysis: </a:t>
            </a:r>
            <a:br>
              <a:rPr lang="en-ZA" sz="4000" b="1" i="1" cap="small">
                <a:solidFill>
                  <a:schemeClr val="accent3">
                    <a:lumMod val="50000"/>
                  </a:schemeClr>
                </a:solidFill>
                <a:latin typeface="Arial" panose="020B0604020202020204" pitchFamily="34" charset="0"/>
                <a:cs typeface="Arial" panose="020B0604020202020204" pitchFamily="34" charset="0"/>
              </a:rPr>
            </a:br>
            <a:r>
              <a:rPr lang="en-ZA" sz="4000" b="1" i="1" cap="small">
                <a:solidFill>
                  <a:schemeClr val="accent3">
                    <a:lumMod val="50000"/>
                  </a:schemeClr>
                </a:solidFill>
                <a:latin typeface="Arial" panose="020B0604020202020204" pitchFamily="34" charset="0"/>
                <a:cs typeface="Arial" panose="020B0604020202020204" pitchFamily="34" charset="0"/>
              </a:rPr>
              <a:t>Training and Development</a:t>
            </a:r>
            <a:br>
              <a:rPr lang="en-ZA" sz="4000" b="1" i="1" cap="small">
                <a:solidFill>
                  <a:schemeClr val="accent3">
                    <a:lumMod val="50000"/>
                  </a:schemeClr>
                </a:solidFill>
                <a:latin typeface="Arial" panose="020B0604020202020204" pitchFamily="34" charset="0"/>
                <a:cs typeface="Arial" panose="020B0604020202020204" pitchFamily="34" charset="0"/>
              </a:rPr>
            </a:br>
            <a:endParaRPr lang="en-ZA" sz="4000" b="1" i="1" cap="sma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6029228"/>
            <a:ext cx="2683351" cy="715922"/>
          </a:xfrm>
          <a:prstGeom prst="rect">
            <a:avLst/>
          </a:prstGeom>
        </p:spPr>
      </p:pic>
      <p:sp>
        <p:nvSpPr>
          <p:cNvPr id="2" name="Slide Number Placeholder 1">
            <a:extLst>
              <a:ext uri="{FF2B5EF4-FFF2-40B4-BE49-F238E27FC236}">
                <a16:creationId xmlns:a16="http://schemas.microsoft.com/office/drawing/2014/main" id="{1FF5AF38-24B6-BF43-8CAF-6E131A7C04CD}"/>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37</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24369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a:cxnSpLocks/>
          </p:cNvCxnSpPr>
          <p:nvPr/>
        </p:nvCxnSpPr>
        <p:spPr>
          <a:xfrm>
            <a:off x="413537" y="5877272"/>
            <a:ext cx="73731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982" y="6021288"/>
            <a:ext cx="378042" cy="723864"/>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32766" y="6094884"/>
            <a:ext cx="2133600" cy="655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1701924" y="40728"/>
            <a:ext cx="6172200" cy="792087"/>
          </a:xfrm>
          <a:solidFill>
            <a:schemeClr val="accent3">
              <a:lumMod val="20000"/>
              <a:lumOff val="80000"/>
            </a:schemeClr>
          </a:solidFill>
        </p:spPr>
        <p:txBody>
          <a:bodyPr>
            <a:noAutofit/>
          </a:bodyPr>
          <a:lstStyle/>
          <a:p>
            <a:r>
              <a:rPr lang="en-GB" sz="3600" b="1" cap="small" dirty="0">
                <a:latin typeface="Arial" panose="020B0604020202020204" pitchFamily="34" charset="0"/>
                <a:cs typeface="Arial" panose="020B0604020202020204" pitchFamily="34" charset="0"/>
              </a:rPr>
              <a:t>Training and Development</a:t>
            </a:r>
            <a:endParaRPr lang="en-ZA" sz="3600" cap="small"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1377" y="6021288"/>
            <a:ext cx="2012513" cy="762215"/>
          </a:xfrm>
          <a:prstGeom prst="rect">
            <a:avLst/>
          </a:prstGeom>
        </p:spPr>
      </p:pic>
      <p:sp>
        <p:nvSpPr>
          <p:cNvPr id="2" name="Slide Number Placeholder 1">
            <a:extLst>
              <a:ext uri="{FF2B5EF4-FFF2-40B4-BE49-F238E27FC236}">
                <a16:creationId xmlns:a16="http://schemas.microsoft.com/office/drawing/2014/main" id="{C0442B2D-C07C-E34A-8ACB-F35A984A7FD6}"/>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38</a:t>
            </a:fld>
            <a:endParaRPr lang="en-US" b="1">
              <a:solidFill>
                <a:schemeClr val="tx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4F797119-D24E-814A-A16A-486949C41B97}"/>
              </a:ext>
            </a:extLst>
          </p:cNvPr>
          <p:cNvGraphicFramePr>
            <a:graphicFrameLocks noGrp="1"/>
          </p:cNvGraphicFramePr>
          <p:nvPr>
            <p:extLst>
              <p:ext uri="{D42A27DB-BD31-4B8C-83A1-F6EECF244321}">
                <p14:modId xmlns:p14="http://schemas.microsoft.com/office/powerpoint/2010/main" val="3349290975"/>
              </p:ext>
            </p:extLst>
          </p:nvPr>
        </p:nvGraphicFramePr>
        <p:xfrm>
          <a:off x="179512" y="937668"/>
          <a:ext cx="7992889" cy="3945236"/>
        </p:xfrm>
        <a:graphic>
          <a:graphicData uri="http://schemas.openxmlformats.org/drawingml/2006/table">
            <a:tbl>
              <a:tblPr firstRow="1" bandRow="1">
                <a:tableStyleId>{5C22544A-7EE6-4342-B048-85BDC9FD1C3A}</a:tableStyleId>
              </a:tblPr>
              <a:tblGrid>
                <a:gridCol w="2160240">
                  <a:extLst>
                    <a:ext uri="{9D8B030D-6E8A-4147-A177-3AD203B41FA5}">
                      <a16:colId xmlns:a16="http://schemas.microsoft.com/office/drawing/2014/main" val="2528091306"/>
                    </a:ext>
                  </a:extLst>
                </a:gridCol>
                <a:gridCol w="1728192">
                  <a:extLst>
                    <a:ext uri="{9D8B030D-6E8A-4147-A177-3AD203B41FA5}">
                      <a16:colId xmlns:a16="http://schemas.microsoft.com/office/drawing/2014/main" val="2101126327"/>
                    </a:ext>
                  </a:extLst>
                </a:gridCol>
                <a:gridCol w="1584176">
                  <a:extLst>
                    <a:ext uri="{9D8B030D-6E8A-4147-A177-3AD203B41FA5}">
                      <a16:colId xmlns:a16="http://schemas.microsoft.com/office/drawing/2014/main" val="2628903512"/>
                    </a:ext>
                  </a:extLst>
                </a:gridCol>
                <a:gridCol w="1368152">
                  <a:extLst>
                    <a:ext uri="{9D8B030D-6E8A-4147-A177-3AD203B41FA5}">
                      <a16:colId xmlns:a16="http://schemas.microsoft.com/office/drawing/2014/main" val="1160833668"/>
                    </a:ext>
                  </a:extLst>
                </a:gridCol>
                <a:gridCol w="1152129">
                  <a:extLst>
                    <a:ext uri="{9D8B030D-6E8A-4147-A177-3AD203B41FA5}">
                      <a16:colId xmlns:a16="http://schemas.microsoft.com/office/drawing/2014/main" val="38918596"/>
                    </a:ext>
                  </a:extLst>
                </a:gridCol>
              </a:tblGrid>
              <a:tr h="499403">
                <a:tc>
                  <a:txBody>
                    <a:bodyPr/>
                    <a:lstStyle/>
                    <a:p>
                      <a:pPr marL="0" algn="l" defTabSz="914400" rtl="0" eaLnBrk="1" latinLnBrk="0" hangingPunct="1"/>
                      <a:r>
                        <a:rPr lang="en-US" sz="1800" b="1" kern="1200" cap="small" dirty="0">
                          <a:solidFill>
                            <a:schemeClr val="dk1"/>
                          </a:solidFill>
                          <a:effectLst/>
                          <a:latin typeface="Arial" panose="020B0604020202020204" pitchFamily="34" charset="0"/>
                          <a:ea typeface="+mn-ea"/>
                          <a:cs typeface="Arial" panose="020B0604020202020204" pitchFamily="34" charset="0"/>
                        </a:rPr>
                        <a:t>Training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HSRC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247893088"/>
                  </a:ext>
                </a:extLst>
              </a:tr>
              <a:tr h="499403">
                <a:tc>
                  <a:txBody>
                    <a:bodyPr/>
                    <a:lstStyle/>
                    <a:p>
                      <a:r>
                        <a:rPr lang="en-US" sz="1400" b="1" kern="1200" cap="small" dirty="0">
                          <a:solidFill>
                            <a:schemeClr val="dk1"/>
                          </a:solidFill>
                          <a:effectLst/>
                          <a:latin typeface="Arial" panose="020B0604020202020204" pitchFamily="34" charset="0"/>
                          <a:cs typeface="Arial" panose="020B0604020202020204" pitchFamily="34" charset="0"/>
                        </a:rPr>
                        <a:t>Value attached to training (FF Certificate)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82%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82%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97%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47591"/>
                  </a:ext>
                </a:extLst>
              </a:tr>
              <a:tr h="721531">
                <a:tc>
                  <a:txBody>
                    <a:bodyPr/>
                    <a:lstStyle/>
                    <a:p>
                      <a:pPr marR="283210" algn="just">
                        <a:lnSpc>
                          <a:spcPct val="150000"/>
                        </a:lnSpc>
                        <a:spcAft>
                          <a:spcPts val="0"/>
                        </a:spcAft>
                      </a:pPr>
                      <a:r>
                        <a:rPr lang="en-ZA" sz="1400" b="1" cap="small">
                          <a:effectLst/>
                          <a:latin typeface="Arial" panose="020B0604020202020204" pitchFamily="34" charset="0"/>
                          <a:ea typeface="Arial" panose="020B0604020202020204" pitchFamily="34" charset="0"/>
                          <a:cs typeface="Arial" panose="020B0604020202020204" pitchFamily="34" charset="0"/>
                        </a:rPr>
                        <a:t>Value Specialised Cert</a:t>
                      </a:r>
                      <a:endParaRPr lang="en-ZA" sz="1400">
                        <a:effectLst/>
                        <a:latin typeface="Arial" panose="020B0604020202020204" pitchFamily="34" charset="0"/>
                        <a:ea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74.8%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87%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84%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936068"/>
                  </a:ext>
                </a:extLst>
              </a:tr>
              <a:tr h="608862">
                <a:tc>
                  <a:txBody>
                    <a:bodyPr/>
                    <a:lstStyle/>
                    <a:p>
                      <a:pPr marR="283210" algn="just">
                        <a:lnSpc>
                          <a:spcPct val="150000"/>
                        </a:lnSpc>
                        <a:spcAft>
                          <a:spcPts val="0"/>
                        </a:spcAft>
                      </a:pPr>
                      <a:r>
                        <a:rPr lang="en-ZA" sz="1400" b="1" kern="1200" cap="small">
                          <a:solidFill>
                            <a:schemeClr val="dk1"/>
                          </a:solidFill>
                          <a:effectLst/>
                          <a:latin typeface="Arial" panose="020B0604020202020204" pitchFamily="34" charset="0"/>
                          <a:ea typeface="Arial" panose="020B0604020202020204" pitchFamily="34" charset="0"/>
                          <a:cs typeface="Arial" panose="020B0604020202020204" pitchFamily="34" charset="0"/>
                        </a:rPr>
                        <a:t>Use of SDP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34.1%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70%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27%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814063862"/>
                  </a:ext>
                </a:extLst>
              </a:tr>
              <a:tr h="608862">
                <a:tc>
                  <a:txBody>
                    <a:bodyPr/>
                    <a:lstStyle/>
                    <a:p>
                      <a:pPr marR="283210" algn="just">
                        <a:lnSpc>
                          <a:spcPct val="150000"/>
                        </a:lnSpc>
                        <a:spcAft>
                          <a:spcPts val="0"/>
                        </a:spcAft>
                      </a:pPr>
                      <a:r>
                        <a:rPr lang="en-ZA" sz="1400" b="1" kern="1200" cap="small">
                          <a:solidFill>
                            <a:schemeClr val="dk1"/>
                          </a:solidFill>
                          <a:effectLst/>
                          <a:latin typeface="Arial" panose="020B0604020202020204" pitchFamily="34" charset="0"/>
                          <a:ea typeface="Arial" panose="020B0604020202020204" pitchFamily="34" charset="0"/>
                          <a:cs typeface="Arial" panose="020B0604020202020204" pitchFamily="34" charset="0"/>
                        </a:rPr>
                        <a:t>Need for Daily Exercise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86.5%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89%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97%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027247533"/>
                  </a:ext>
                </a:extLst>
              </a:tr>
              <a:tr h="608862">
                <a:tc>
                  <a:txBody>
                    <a:bodyPr/>
                    <a:lstStyle/>
                    <a:p>
                      <a:pPr marR="283210" algn="just">
                        <a:lnSpc>
                          <a:spcPct val="150000"/>
                        </a:lnSpc>
                        <a:spcAft>
                          <a:spcPts val="0"/>
                        </a:spcAft>
                      </a:pPr>
                      <a:r>
                        <a:rPr lang="en-ZA" sz="1400" b="1" kern="1200" cap="small">
                          <a:solidFill>
                            <a:schemeClr val="dk1"/>
                          </a:solidFill>
                          <a:effectLst/>
                          <a:latin typeface="Arial" panose="020B0604020202020204" pitchFamily="34" charset="0"/>
                          <a:ea typeface="Arial" panose="020B0604020202020204" pitchFamily="34" charset="0"/>
                          <a:cs typeface="Arial" panose="020B0604020202020204" pitchFamily="34" charset="0"/>
                        </a:rPr>
                        <a:t>Pride in being part of WOF FF Team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82%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80%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97%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2200872"/>
                  </a:ext>
                </a:extLst>
              </a:tr>
            </a:tbl>
          </a:graphicData>
        </a:graphic>
      </p:graphicFrame>
    </p:spTree>
    <p:extLst>
      <p:ext uri="{BB962C8B-B14F-4D97-AF65-F5344CB8AC3E}">
        <p14:creationId xmlns:p14="http://schemas.microsoft.com/office/powerpoint/2010/main" val="13180179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41176" y="5848896"/>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022876"/>
            <a:ext cx="504056" cy="722274"/>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6022876"/>
            <a:ext cx="2448272" cy="75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241176" y="0"/>
            <a:ext cx="8617104" cy="971201"/>
          </a:xfrm>
          <a:solidFill>
            <a:schemeClr val="accent3">
              <a:lumMod val="20000"/>
              <a:lumOff val="80000"/>
            </a:schemeClr>
          </a:solidFill>
        </p:spPr>
        <p:txBody>
          <a:bodyPr>
            <a:noAutofit/>
          </a:bodyPr>
          <a:lstStyle/>
          <a:p>
            <a:pPr algn="just"/>
            <a:r>
              <a:rPr lang="en-GB" sz="3600" b="1" cap="small">
                <a:solidFill>
                  <a:srgbClr val="26411B"/>
                </a:solidFill>
                <a:latin typeface="Arial" panose="020B0604020202020204" pitchFamily="34" charset="0"/>
                <a:cs typeface="Arial" panose="020B0604020202020204" pitchFamily="34" charset="0"/>
              </a:rPr>
              <a:t>Conclusions: Training &amp; Development</a:t>
            </a:r>
            <a:endParaRPr lang="en-ZA" sz="3600" b="1" cap="sma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6022876"/>
            <a:ext cx="2683351" cy="722274"/>
          </a:xfrm>
          <a:prstGeom prst="rect">
            <a:avLst/>
          </a:prstGeom>
        </p:spPr>
      </p:pic>
      <p:sp>
        <p:nvSpPr>
          <p:cNvPr id="10" name="Content Placeholder 9"/>
          <p:cNvSpPr>
            <a:spLocks noGrp="1"/>
          </p:cNvSpPr>
          <p:nvPr>
            <p:ph idx="1"/>
          </p:nvPr>
        </p:nvSpPr>
        <p:spPr>
          <a:xfrm>
            <a:off x="457200" y="971202"/>
            <a:ext cx="8229600" cy="4877694"/>
          </a:xfrm>
        </p:spPr>
        <p:txBody>
          <a:bodyPr>
            <a:normAutofit fontScale="47500" lnSpcReduction="20000"/>
          </a:bodyPr>
          <a:lstStyle/>
          <a:p>
            <a:pPr marL="0" indent="0" algn="just">
              <a:buNone/>
            </a:pPr>
            <a:r>
              <a:rPr lang="en-ZA" b="1" cap="small" dirty="0">
                <a:latin typeface="Arial" panose="020B0604020202020204" pitchFamily="34" charset="0"/>
                <a:cs typeface="Arial" panose="020B0604020202020204" pitchFamily="34" charset="0"/>
              </a:rPr>
              <a:t>Key Similarities</a:t>
            </a:r>
          </a:p>
          <a:p>
            <a:pPr algn="just"/>
            <a:r>
              <a:rPr lang="en-ZA" b="1" dirty="0">
                <a:latin typeface="Arial" panose="020B0604020202020204" pitchFamily="34" charset="0"/>
                <a:cs typeface="Arial" panose="020B0604020202020204" pitchFamily="34" charset="0"/>
              </a:rPr>
              <a:t>Pride in Training Rece</a:t>
            </a:r>
            <a:r>
              <a:rPr lang="en-ZA" sz="3300" b="1" dirty="0">
                <a:latin typeface="Arial" panose="020B0604020202020204" pitchFamily="34" charset="0"/>
                <a:cs typeface="Arial" panose="020B0604020202020204" pitchFamily="34" charset="0"/>
              </a:rPr>
              <a:t>ived</a:t>
            </a:r>
            <a:r>
              <a:rPr lang="en-ZA" dirty="0">
                <a:latin typeface="Arial" panose="020B0604020202020204" pitchFamily="34" charset="0"/>
                <a:cs typeface="Arial" panose="020B0604020202020204" pitchFamily="34" charset="0"/>
              </a:rPr>
              <a:t>: Overall, respondents are proud that they have obtained specialised training qualifications. Although they are uncertain about the accreditation of certificates, they still feel proud to have obtained each and every one of them. They see it as a ladder that they are climbing towards a better future. </a:t>
            </a:r>
          </a:p>
          <a:p>
            <a:pPr algn="just"/>
            <a:endParaRPr lang="en-ZA" dirty="0">
              <a:latin typeface="Arial" panose="020B0604020202020204" pitchFamily="34" charset="0"/>
              <a:cs typeface="Arial" panose="020B0604020202020204" pitchFamily="34" charset="0"/>
            </a:endParaRPr>
          </a:p>
          <a:p>
            <a:pPr algn="just"/>
            <a:r>
              <a:rPr lang="en-ZA" b="1" dirty="0">
                <a:latin typeface="Arial" panose="020B0604020202020204" pitchFamily="34" charset="0"/>
                <a:cs typeface="Arial" panose="020B0604020202020204" pitchFamily="34" charset="0"/>
              </a:rPr>
              <a:t>Value of SDP Servic</a:t>
            </a:r>
            <a:r>
              <a:rPr lang="en-ZA" dirty="0">
                <a:latin typeface="Arial" panose="020B0604020202020204" pitchFamily="34" charset="0"/>
                <a:cs typeface="Arial" panose="020B0604020202020204" pitchFamily="34" charset="0"/>
              </a:rPr>
              <a:t>es: Significant % who reported not having benefitted from SDP, which is fairly consistent with other studies. It would be useful to interrogate the views of respondents to rethink the SDP strategy to enhance its its impact and ROI</a:t>
            </a:r>
          </a:p>
          <a:p>
            <a:pPr algn="just"/>
            <a:endParaRPr lang="en-ZA" dirty="0">
              <a:latin typeface="Arial" panose="020B0604020202020204" pitchFamily="34" charset="0"/>
              <a:cs typeface="Arial" panose="020B0604020202020204" pitchFamily="34" charset="0"/>
            </a:endParaRPr>
          </a:p>
          <a:p>
            <a:pPr algn="just"/>
            <a:r>
              <a:rPr lang="en-ZA" b="1" dirty="0">
                <a:latin typeface="Arial" panose="020B0604020202020204" pitchFamily="34" charset="0"/>
                <a:cs typeface="Arial" panose="020B0604020202020204" pitchFamily="34" charset="0"/>
              </a:rPr>
              <a:t>Physical Fitness</a:t>
            </a:r>
            <a:r>
              <a:rPr lang="en-ZA" dirty="0">
                <a:latin typeface="Arial" panose="020B0604020202020204" pitchFamily="34" charset="0"/>
                <a:cs typeface="Arial" panose="020B0604020202020204" pitchFamily="34" charset="0"/>
              </a:rPr>
              <a:t>: Most of the respondents agreed that they need to do the exercises on a regular basis as they need to be fit for the job </a:t>
            </a:r>
          </a:p>
          <a:p>
            <a:pPr algn="just"/>
            <a:endParaRPr lang="en-ZA" dirty="0">
              <a:latin typeface="Arial" panose="020B0604020202020204" pitchFamily="34" charset="0"/>
              <a:cs typeface="Arial" panose="020B0604020202020204" pitchFamily="34" charset="0"/>
            </a:endParaRPr>
          </a:p>
          <a:p>
            <a:pPr marL="0" indent="0" algn="just">
              <a:buNone/>
            </a:pPr>
            <a:r>
              <a:rPr lang="en-ZA" sz="3100" b="1" cap="small" dirty="0">
                <a:latin typeface="Arial" panose="020B0604020202020204" pitchFamily="34" charset="0"/>
                <a:cs typeface="Arial" panose="020B0604020202020204" pitchFamily="34" charset="0"/>
              </a:rPr>
              <a:t>Significant differences</a:t>
            </a:r>
          </a:p>
          <a:p>
            <a:pPr algn="just"/>
            <a:r>
              <a:rPr lang="en-ZA" sz="3300" b="1" dirty="0">
                <a:latin typeface="Arial" panose="020B0604020202020204" pitchFamily="34" charset="0"/>
                <a:cs typeface="Arial" panose="020B0604020202020204" pitchFamily="34" charset="0"/>
              </a:rPr>
              <a:t>Qualifications</a:t>
            </a:r>
            <a:r>
              <a:rPr lang="en-ZA" sz="3300" dirty="0">
                <a:latin typeface="Arial" panose="020B0604020202020204" pitchFamily="34" charset="0"/>
                <a:cs typeface="Arial" panose="020B0604020202020204" pitchFamily="34" charset="0"/>
              </a:rPr>
              <a:t>: HRSC: 62% of EPWP participants had a National Senior Certificate qualification (matric) with </a:t>
            </a:r>
            <a:r>
              <a:rPr lang="en-ZA" sz="3300" dirty="0" err="1">
                <a:latin typeface="Arial" panose="020B0604020202020204" pitchFamily="34" charset="0"/>
                <a:cs typeface="Arial" panose="020B0604020202020204" pitchFamily="34" charset="0"/>
              </a:rPr>
              <a:t>WoF</a:t>
            </a:r>
            <a:r>
              <a:rPr lang="en-ZA" sz="3300" dirty="0">
                <a:latin typeface="Arial" panose="020B0604020202020204" pitchFamily="34" charset="0"/>
                <a:cs typeface="Arial" panose="020B0604020202020204" pitchFamily="34" charset="0"/>
              </a:rPr>
              <a:t> and </a:t>
            </a:r>
            <a:r>
              <a:rPr lang="en-ZA" sz="3300" dirty="0" err="1">
                <a:latin typeface="Arial" panose="020B0604020202020204" pitchFamily="34" charset="0"/>
                <a:cs typeface="Arial" panose="020B0604020202020204" pitchFamily="34" charset="0"/>
              </a:rPr>
              <a:t>WfW</a:t>
            </a:r>
            <a:r>
              <a:rPr lang="en-ZA" sz="3300" dirty="0">
                <a:latin typeface="Arial" panose="020B0604020202020204" pitchFamily="34" charset="0"/>
                <a:cs typeface="Arial" panose="020B0604020202020204" pitchFamily="34" charset="0"/>
              </a:rPr>
              <a:t> participants reporting the highest proportion having a matric qualification. WOF had the highest number of participants 67% who had a degree </a:t>
            </a:r>
          </a:p>
          <a:p>
            <a:pPr algn="just"/>
            <a:endParaRPr lang="en-ZA" sz="3300" dirty="0">
              <a:latin typeface="Arial" panose="020B0604020202020204" pitchFamily="34" charset="0"/>
              <a:cs typeface="Arial" panose="020B0604020202020204" pitchFamily="34" charset="0"/>
            </a:endParaRPr>
          </a:p>
          <a:p>
            <a:pPr algn="just"/>
            <a:r>
              <a:rPr lang="en-ZA" sz="3400" b="1" dirty="0">
                <a:latin typeface="Arial" panose="020B0604020202020204" pitchFamily="34" charset="0"/>
                <a:cs typeface="Arial" panose="020B0604020202020204" pitchFamily="34" charset="0"/>
              </a:rPr>
              <a:t>Most EPWP Training</a:t>
            </a:r>
            <a:r>
              <a:rPr lang="en-ZA" dirty="0">
                <a:latin typeface="Arial" panose="020B0604020202020204" pitchFamily="34" charset="0"/>
                <a:cs typeface="Arial" panose="020B0604020202020204" pitchFamily="34" charset="0"/>
              </a:rPr>
              <a:t>: </a:t>
            </a:r>
            <a:r>
              <a:rPr lang="en-ZA" sz="3400" dirty="0" err="1">
                <a:latin typeface="Arial" panose="020B0604020202020204" pitchFamily="34" charset="0"/>
                <a:cs typeface="Arial" panose="020B0604020202020204" pitchFamily="34" charset="0"/>
              </a:rPr>
              <a:t>WfW</a:t>
            </a:r>
            <a:r>
              <a:rPr lang="en-ZA" sz="3400" dirty="0">
                <a:latin typeface="Arial" panose="020B0604020202020204" pitchFamily="34" charset="0"/>
                <a:cs typeface="Arial" panose="020B0604020202020204" pitchFamily="34" charset="0"/>
              </a:rPr>
              <a:t> and </a:t>
            </a:r>
            <a:r>
              <a:rPr lang="en-ZA" sz="3400" dirty="0" err="1">
                <a:latin typeface="Arial" panose="020B0604020202020204" pitchFamily="34" charset="0"/>
                <a:cs typeface="Arial" panose="020B0604020202020204" pitchFamily="34" charset="0"/>
              </a:rPr>
              <a:t>WoF</a:t>
            </a:r>
            <a:r>
              <a:rPr lang="en-ZA" sz="3400" dirty="0">
                <a:latin typeface="Arial" panose="020B0604020202020204" pitchFamily="34" charset="0"/>
                <a:cs typeface="Arial" panose="020B0604020202020204" pitchFamily="34" charset="0"/>
              </a:rPr>
              <a:t>. Received the most training on safety. </a:t>
            </a:r>
            <a:r>
              <a:rPr lang="en-ZA" sz="3400" dirty="0" err="1">
                <a:latin typeface="Arial" panose="020B0604020202020204" pitchFamily="34" charset="0"/>
                <a:cs typeface="Arial" panose="020B0604020202020204" pitchFamily="34" charset="0"/>
              </a:rPr>
              <a:t>WoF</a:t>
            </a:r>
            <a:r>
              <a:rPr lang="en-ZA" sz="3400" dirty="0">
                <a:latin typeface="Arial" panose="020B0604020202020204" pitchFamily="34" charset="0"/>
                <a:cs typeface="Arial" panose="020B0604020202020204" pitchFamily="34" charset="0"/>
              </a:rPr>
              <a:t> participants received the most training on teamwork. </a:t>
            </a:r>
            <a:r>
              <a:rPr lang="en-ZA" sz="3400" dirty="0" err="1">
                <a:latin typeface="Arial" panose="020B0604020202020204" pitchFamily="34" charset="0"/>
                <a:cs typeface="Arial" panose="020B0604020202020204" pitchFamily="34" charset="0"/>
              </a:rPr>
              <a:t>WfW</a:t>
            </a:r>
            <a:r>
              <a:rPr lang="en-ZA" sz="3400" dirty="0">
                <a:latin typeface="Arial" panose="020B0604020202020204" pitchFamily="34" charset="0"/>
                <a:cs typeface="Arial" panose="020B0604020202020204" pitchFamily="34" charset="0"/>
              </a:rPr>
              <a:t> and </a:t>
            </a:r>
            <a:r>
              <a:rPr lang="en-ZA" sz="3400" dirty="0" err="1">
                <a:latin typeface="Arial" panose="020B0604020202020204" pitchFamily="34" charset="0"/>
                <a:cs typeface="Arial" panose="020B0604020202020204" pitchFamily="34" charset="0"/>
              </a:rPr>
              <a:t>WoF</a:t>
            </a:r>
            <a:r>
              <a:rPr lang="en-ZA" sz="3400" dirty="0">
                <a:latin typeface="Arial" panose="020B0604020202020204" pitchFamily="34" charset="0"/>
                <a:cs typeface="Arial" panose="020B0604020202020204" pitchFamily="34" charset="0"/>
              </a:rPr>
              <a:t> had the most participants receiving soft skills training (29%) followed by </a:t>
            </a:r>
            <a:r>
              <a:rPr lang="en-ZA" sz="3400" dirty="0" err="1">
                <a:latin typeface="Arial" panose="020B0604020202020204" pitchFamily="34" charset="0"/>
                <a:cs typeface="Arial" panose="020B0604020202020204" pitchFamily="34" charset="0"/>
              </a:rPr>
              <a:t>WftC</a:t>
            </a:r>
            <a:r>
              <a:rPr lang="en-ZA" sz="3400" dirty="0">
                <a:latin typeface="Arial" panose="020B0604020202020204" pitchFamily="34" charset="0"/>
                <a:cs typeface="Arial" panose="020B0604020202020204" pitchFamily="34" charset="0"/>
              </a:rPr>
              <a:t> (16%).</a:t>
            </a:r>
          </a:p>
          <a:p>
            <a:pPr algn="just"/>
            <a:endParaRPr lang="en-ZA" sz="3400" dirty="0">
              <a:latin typeface="Arial" panose="020B0604020202020204" pitchFamily="34" charset="0"/>
              <a:cs typeface="Arial" panose="020B0604020202020204" pitchFamily="34" charset="0"/>
            </a:endParaRPr>
          </a:p>
          <a:p>
            <a:pPr marL="0" indent="0" algn="just">
              <a:buNone/>
            </a:pPr>
            <a:endParaRPr lang="en-ZA" sz="3100" b="1" cap="small" dirty="0">
              <a:latin typeface="Arial" panose="020B0604020202020204" pitchFamily="34" charset="0"/>
              <a:cs typeface="Arial" panose="020B0604020202020204" pitchFamily="34" charset="0"/>
            </a:endParaRPr>
          </a:p>
          <a:p>
            <a:pPr marL="457200" indent="-457200" algn="just">
              <a:buFont typeface="Courier New" panose="02070309020205020404" pitchFamily="49" charset="0"/>
              <a:buChar char="o"/>
            </a:pPr>
            <a:endParaRPr lang="en-ZA" sz="2000" dirty="0">
              <a:latin typeface="Arial" panose="020B0604020202020204" pitchFamily="34" charset="0"/>
              <a:cs typeface="Arial" panose="020B0604020202020204" pitchFamily="34" charset="0"/>
            </a:endParaRPr>
          </a:p>
          <a:p>
            <a:pPr marL="457200" indent="-457200" algn="just">
              <a:buFont typeface="Courier New" panose="02070309020205020404" pitchFamily="49" charset="0"/>
              <a:buChar char="o"/>
            </a:pPr>
            <a:endParaRPr lang="en-ZA" sz="1200" i="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C4861189-06C4-8C41-88F6-CA71599F3367}"/>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39</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5043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714525"/>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5887446"/>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57200" y="5633"/>
            <a:ext cx="8229600" cy="922114"/>
          </a:xfrm>
          <a:solidFill>
            <a:schemeClr val="accent3">
              <a:lumMod val="20000"/>
              <a:lumOff val="80000"/>
            </a:schemeClr>
          </a:solidFill>
          <a:ln>
            <a:noFill/>
          </a:ln>
        </p:spPr>
        <p:txBody>
          <a:bodyPr>
            <a:normAutofit/>
          </a:bodyPr>
          <a:lstStyle/>
          <a:p>
            <a:r>
              <a:rPr lang="en-GB" sz="3600" b="1" cap="small">
                <a:solidFill>
                  <a:srgbClr val="26411B"/>
                </a:solidFill>
                <a:latin typeface="Arial" panose="020B0604020202020204" pitchFamily="34" charset="0"/>
                <a:cs typeface="Arial" panose="020B0604020202020204" pitchFamily="34" charset="0"/>
              </a:rPr>
              <a:t>Comparative Studies: Definition</a:t>
            </a:r>
            <a:endParaRPr lang="en-ZA" sz="3600" cap="small">
              <a:latin typeface="Arial" panose="020B0604020202020204" pitchFamily="34" charset="0"/>
              <a:cs typeface="Arial" panose="020B0604020202020204" pitchFamily="34" charset="0"/>
            </a:endParaRPr>
          </a:p>
        </p:txBody>
      </p:sp>
      <p:sp>
        <p:nvSpPr>
          <p:cNvPr id="10" name="Content Placeholder 9"/>
          <p:cNvSpPr>
            <a:spLocks noGrp="1"/>
          </p:cNvSpPr>
          <p:nvPr>
            <p:ph idx="1"/>
          </p:nvPr>
        </p:nvSpPr>
        <p:spPr>
          <a:xfrm>
            <a:off x="457200" y="927748"/>
            <a:ext cx="8507288" cy="4785188"/>
          </a:xfrm>
        </p:spPr>
        <p:txBody>
          <a:bodyPr>
            <a:normAutofit fontScale="40000" lnSpcReduction="20000"/>
          </a:bodyPr>
          <a:lstStyle/>
          <a:p>
            <a:pPr marL="493713" lvl="1" indent="-461963" algn="just">
              <a:lnSpc>
                <a:spcPct val="120000"/>
              </a:lnSpc>
              <a:spcBef>
                <a:spcPts val="0"/>
              </a:spcBef>
              <a:buFont typeface="Arial" panose="020B0604020202020204" pitchFamily="34" charset="0"/>
              <a:buChar char="•"/>
            </a:pPr>
            <a:r>
              <a:rPr lang="en-ZA" sz="4500">
                <a:latin typeface="Arial" panose="020B0604020202020204" pitchFamily="34" charset="0"/>
                <a:cs typeface="Arial" panose="020B0604020202020204" pitchFamily="34" charset="0"/>
              </a:rPr>
              <a:t>Analyses and compares two or more objects or ideas and different time frames. </a:t>
            </a:r>
          </a:p>
          <a:p>
            <a:pPr marL="31750" lvl="1" indent="0" algn="just">
              <a:lnSpc>
                <a:spcPct val="120000"/>
              </a:lnSpc>
              <a:spcBef>
                <a:spcPts val="0"/>
              </a:spcBef>
              <a:buNone/>
            </a:pPr>
            <a:endParaRPr lang="en-ZA" sz="4500">
              <a:latin typeface="Arial" panose="020B0604020202020204" pitchFamily="34" charset="0"/>
              <a:cs typeface="Arial" panose="020B0604020202020204" pitchFamily="34" charset="0"/>
            </a:endParaRPr>
          </a:p>
          <a:p>
            <a:pPr marL="493713" lvl="1" indent="-461963" algn="just">
              <a:lnSpc>
                <a:spcPct val="120000"/>
              </a:lnSpc>
              <a:spcBef>
                <a:spcPts val="0"/>
              </a:spcBef>
              <a:buFont typeface="Arial" panose="020B0604020202020204" pitchFamily="34" charset="0"/>
              <a:buChar char="•"/>
            </a:pPr>
            <a:r>
              <a:rPr lang="en-ZA" sz="4500">
                <a:latin typeface="Arial" panose="020B0604020202020204" pitchFamily="34" charset="0"/>
                <a:cs typeface="Arial" panose="020B0604020202020204" pitchFamily="34" charset="0"/>
              </a:rPr>
              <a:t>Demonstrates the ability to examine, compare and contrast subjects or ideas. </a:t>
            </a:r>
          </a:p>
          <a:p>
            <a:pPr marL="493713" lvl="1" indent="-461963" algn="just">
              <a:lnSpc>
                <a:spcPct val="120000"/>
              </a:lnSpc>
              <a:spcBef>
                <a:spcPts val="0"/>
              </a:spcBef>
              <a:buFont typeface="Arial" panose="020B0604020202020204" pitchFamily="34" charset="0"/>
              <a:buChar char="•"/>
            </a:pPr>
            <a:endParaRPr lang="en-ZA" sz="4500">
              <a:latin typeface="Arial" panose="020B0604020202020204" pitchFamily="34" charset="0"/>
              <a:cs typeface="Arial" panose="020B0604020202020204" pitchFamily="34" charset="0"/>
            </a:endParaRPr>
          </a:p>
          <a:p>
            <a:pPr marL="493713" lvl="1" indent="-461963" algn="just">
              <a:lnSpc>
                <a:spcPct val="120000"/>
              </a:lnSpc>
              <a:spcBef>
                <a:spcPts val="0"/>
              </a:spcBef>
              <a:buFont typeface="Arial" panose="020B0604020202020204" pitchFamily="34" charset="0"/>
              <a:buChar char="•"/>
            </a:pPr>
            <a:r>
              <a:rPr lang="en-ZA" sz="4500">
                <a:latin typeface="Arial" panose="020B0604020202020204" pitchFamily="34" charset="0"/>
                <a:cs typeface="Arial" panose="020B0604020202020204" pitchFamily="34" charset="0"/>
              </a:rPr>
              <a:t>Shows how two or more subjects are similar or  different. </a:t>
            </a:r>
          </a:p>
          <a:p>
            <a:pPr marL="493713" lvl="1" indent="-461963" algn="just">
              <a:lnSpc>
                <a:spcPct val="120000"/>
              </a:lnSpc>
              <a:spcBef>
                <a:spcPts val="0"/>
              </a:spcBef>
              <a:buFont typeface="Arial" panose="020B0604020202020204" pitchFamily="34" charset="0"/>
              <a:buChar char="•"/>
            </a:pPr>
            <a:endParaRPr lang="en-ZA" sz="4500">
              <a:latin typeface="Arial" panose="020B0604020202020204" pitchFamily="34" charset="0"/>
              <a:cs typeface="Arial" panose="020B0604020202020204" pitchFamily="34" charset="0"/>
            </a:endParaRPr>
          </a:p>
          <a:p>
            <a:pPr marL="493713" lvl="1" indent="-461963" algn="just">
              <a:lnSpc>
                <a:spcPct val="120000"/>
              </a:lnSpc>
              <a:spcBef>
                <a:spcPts val="0"/>
              </a:spcBef>
              <a:buFont typeface="Arial" panose="020B0604020202020204" pitchFamily="34" charset="0"/>
              <a:buChar char="•"/>
            </a:pPr>
            <a:r>
              <a:rPr lang="en-ZA" sz="4500">
                <a:latin typeface="Arial" panose="020B0604020202020204" pitchFamily="34" charset="0"/>
                <a:cs typeface="Arial" panose="020B0604020202020204" pitchFamily="34" charset="0"/>
              </a:rPr>
              <a:t>Enables concept formation by bringing into focus suggestive similarities and contrasts among cases/subjects. </a:t>
            </a:r>
          </a:p>
          <a:p>
            <a:pPr marL="493713" lvl="1" indent="-461963" algn="just">
              <a:lnSpc>
                <a:spcPct val="120000"/>
              </a:lnSpc>
              <a:spcBef>
                <a:spcPts val="0"/>
              </a:spcBef>
              <a:buFont typeface="Arial" panose="020B0604020202020204" pitchFamily="34" charset="0"/>
              <a:buChar char="•"/>
            </a:pPr>
            <a:endParaRPr lang="en-ZA" sz="4500">
              <a:latin typeface="Arial" panose="020B0604020202020204" pitchFamily="34" charset="0"/>
              <a:cs typeface="Arial" panose="020B0604020202020204" pitchFamily="34" charset="0"/>
            </a:endParaRPr>
          </a:p>
          <a:p>
            <a:pPr marL="493713" lvl="1" indent="-461963" algn="just">
              <a:lnSpc>
                <a:spcPct val="120000"/>
              </a:lnSpc>
              <a:spcBef>
                <a:spcPts val="0"/>
              </a:spcBef>
              <a:buFont typeface="Arial" panose="020B0604020202020204" pitchFamily="34" charset="0"/>
              <a:buChar char="•"/>
            </a:pPr>
            <a:r>
              <a:rPr lang="en-ZA" sz="4500">
                <a:latin typeface="Arial" panose="020B0604020202020204" pitchFamily="34" charset="0"/>
                <a:cs typeface="Arial" panose="020B0604020202020204" pitchFamily="34" charset="0"/>
              </a:rPr>
              <a:t>Sharpens our power of description. </a:t>
            </a:r>
          </a:p>
          <a:p>
            <a:pPr marL="493713" lvl="1" indent="-461963" algn="just">
              <a:lnSpc>
                <a:spcPct val="120000"/>
              </a:lnSpc>
              <a:spcBef>
                <a:spcPts val="0"/>
              </a:spcBef>
              <a:buFont typeface="Arial" panose="020B0604020202020204" pitchFamily="34" charset="0"/>
              <a:buChar char="•"/>
            </a:pPr>
            <a:endParaRPr lang="en-ZA" sz="4500">
              <a:latin typeface="Arial" panose="020B0604020202020204" pitchFamily="34" charset="0"/>
              <a:cs typeface="Arial" panose="020B0604020202020204" pitchFamily="34" charset="0"/>
            </a:endParaRPr>
          </a:p>
          <a:p>
            <a:pPr marL="493713" lvl="1" indent="-461963" algn="just">
              <a:lnSpc>
                <a:spcPct val="120000"/>
              </a:lnSpc>
              <a:spcBef>
                <a:spcPts val="0"/>
              </a:spcBef>
              <a:buFont typeface="Arial" panose="020B0604020202020204" pitchFamily="34" charset="0"/>
              <a:buChar char="•"/>
            </a:pPr>
            <a:r>
              <a:rPr lang="en-ZA" sz="4500">
                <a:latin typeface="Arial" panose="020B0604020202020204" pitchFamily="34" charset="0"/>
                <a:cs typeface="Arial" panose="020B0604020202020204" pitchFamily="34" charset="0"/>
              </a:rPr>
              <a:t>Used in testing hypotheses and to contribute to the inductive discovery of new hypotheses and to theory building </a:t>
            </a:r>
          </a:p>
          <a:p>
            <a:pPr marL="493713" lvl="1" indent="-461963" algn="just">
              <a:lnSpc>
                <a:spcPct val="120000"/>
              </a:lnSpc>
              <a:spcBef>
                <a:spcPts val="0"/>
              </a:spcBef>
              <a:buFont typeface="Arial" panose="020B0604020202020204" pitchFamily="34" charset="0"/>
              <a:buChar char="•"/>
            </a:pPr>
            <a:endParaRPr lang="en-ZA" sz="4500">
              <a:latin typeface="Arial" panose="020B0604020202020204" pitchFamily="34" charset="0"/>
              <a:cs typeface="Arial" panose="020B0604020202020204" pitchFamily="34" charset="0"/>
            </a:endParaRPr>
          </a:p>
          <a:p>
            <a:pPr marL="493713" lvl="1" indent="-461963" algn="just">
              <a:lnSpc>
                <a:spcPct val="120000"/>
              </a:lnSpc>
              <a:spcBef>
                <a:spcPts val="0"/>
              </a:spcBef>
              <a:buFont typeface="Arial" panose="020B0604020202020204" pitchFamily="34" charset="0"/>
              <a:buChar char="•"/>
            </a:pPr>
            <a:r>
              <a:rPr lang="en-ZA" sz="4500">
                <a:latin typeface="Arial" panose="020B0604020202020204" pitchFamily="34" charset="0"/>
                <a:cs typeface="Arial" panose="020B0604020202020204" pitchFamily="34" charset="0"/>
              </a:rPr>
              <a:t>To arrive at some conclusions concerning past occurrences that may help to anticipate or explain present or future events</a:t>
            </a:r>
          </a:p>
          <a:p>
            <a:pPr lvl="1" algn="just">
              <a:buFont typeface="Courier New" panose="02070309020205020404" pitchFamily="49" charset="0"/>
              <a:buChar char="o"/>
            </a:pPr>
            <a:endParaRPr lang="en-ZA" sz="2900">
              <a:latin typeface="Arial" panose="020B0604020202020204" pitchFamily="34" charset="0"/>
              <a:cs typeface="Arial" panose="020B0604020202020204" pitchFamily="34" charset="0"/>
            </a:endParaRPr>
          </a:p>
          <a:p>
            <a:endParaRPr lang="en-ZA"/>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887446"/>
            <a:ext cx="2683351" cy="915012"/>
          </a:xfrm>
          <a:prstGeom prst="rect">
            <a:avLst/>
          </a:prstGeom>
        </p:spPr>
      </p:pic>
      <p:sp>
        <p:nvSpPr>
          <p:cNvPr id="2" name="Slide Number Placeholder 1">
            <a:extLst>
              <a:ext uri="{FF2B5EF4-FFF2-40B4-BE49-F238E27FC236}">
                <a16:creationId xmlns:a16="http://schemas.microsoft.com/office/drawing/2014/main" id="{A462C7B8-4A42-D441-814D-80EC8E1CF268}"/>
              </a:ext>
            </a:extLst>
          </p:cNvPr>
          <p:cNvSpPr>
            <a:spLocks noGrp="1"/>
          </p:cNvSpPr>
          <p:nvPr>
            <p:ph type="sldNum" sz="quarter" idx="12"/>
          </p:nvPr>
        </p:nvSpPr>
        <p:spPr/>
        <p:txBody>
          <a:bodyPr/>
          <a:lstStyle/>
          <a:p>
            <a:fld id="{3E95F105-C55E-463C-9581-E080569D0D2E}" type="slidenum">
              <a:rPr lang="en-US" b="1" smtClean="0">
                <a:solidFill>
                  <a:schemeClr val="tx1"/>
                </a:solidFill>
                <a:latin typeface="Arial" panose="020B0604020202020204" pitchFamily="34" charset="0"/>
                <a:cs typeface="Arial" panose="020B0604020202020204" pitchFamily="34" charset="0"/>
              </a:rPr>
              <a:pPr/>
              <a:t>4</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5752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877272"/>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026052"/>
            <a:ext cx="504056" cy="719098"/>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6026052"/>
            <a:ext cx="2448272" cy="747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866056" y="1844824"/>
            <a:ext cx="8251056" cy="2142772"/>
          </a:xfrm>
          <a:solidFill>
            <a:srgbClr val="F9FBE5"/>
          </a:solidFill>
        </p:spPr>
        <p:txBody>
          <a:bodyPr>
            <a:normAutofit fontScale="90000"/>
          </a:bodyPr>
          <a:lstStyle/>
          <a:p>
            <a:br>
              <a:rPr lang="en-GB" b="1" i="1" cap="small">
                <a:solidFill>
                  <a:srgbClr val="26411B"/>
                </a:solidFill>
                <a:latin typeface="Arial" panose="020B0604020202020204" pitchFamily="34" charset="0"/>
                <a:cs typeface="Arial" panose="020B0604020202020204" pitchFamily="34" charset="0"/>
              </a:rPr>
            </a:br>
            <a:r>
              <a:rPr lang="en-GB" b="1" i="1" cap="small">
                <a:solidFill>
                  <a:schemeClr val="accent3">
                    <a:lumMod val="50000"/>
                  </a:schemeClr>
                </a:solidFill>
                <a:latin typeface="Arial" panose="020B0604020202020204" pitchFamily="34" charset="0"/>
                <a:cs typeface="Arial" panose="020B0604020202020204" pitchFamily="34" charset="0"/>
              </a:rPr>
              <a:t>Comparative Analysis: </a:t>
            </a:r>
            <a:br>
              <a:rPr lang="en-GB" b="1" i="1" cap="small">
                <a:solidFill>
                  <a:schemeClr val="accent3">
                    <a:lumMod val="50000"/>
                  </a:schemeClr>
                </a:solidFill>
                <a:latin typeface="Arial" panose="020B0604020202020204" pitchFamily="34" charset="0"/>
                <a:cs typeface="Arial" panose="020B0604020202020204" pitchFamily="34" charset="0"/>
              </a:rPr>
            </a:br>
            <a:r>
              <a:rPr lang="en-GB" b="1" i="1" cap="small">
                <a:solidFill>
                  <a:schemeClr val="accent3">
                    <a:lumMod val="50000"/>
                  </a:schemeClr>
                </a:solidFill>
                <a:latin typeface="Arial" panose="020B0604020202020204" pitchFamily="34" charset="0"/>
                <a:cs typeface="Arial" panose="020B0604020202020204" pitchFamily="34" charset="0"/>
              </a:rPr>
              <a:t>Changes in</a:t>
            </a:r>
            <a:br>
              <a:rPr lang="en-GB" b="1" i="1" cap="small">
                <a:solidFill>
                  <a:schemeClr val="accent3">
                    <a:lumMod val="50000"/>
                  </a:schemeClr>
                </a:solidFill>
                <a:latin typeface="Arial" panose="020B0604020202020204" pitchFamily="34" charset="0"/>
                <a:cs typeface="Arial" panose="020B0604020202020204" pitchFamily="34" charset="0"/>
              </a:rPr>
            </a:br>
            <a:r>
              <a:rPr lang="en-GB" b="1" i="1" cap="small">
                <a:solidFill>
                  <a:schemeClr val="accent3">
                    <a:lumMod val="50000"/>
                  </a:schemeClr>
                </a:solidFill>
                <a:latin typeface="Arial" panose="020B0604020202020204" pitchFamily="34" charset="0"/>
                <a:cs typeface="Arial" panose="020B0604020202020204" pitchFamily="34" charset="0"/>
              </a:rPr>
              <a:t>Relationships</a:t>
            </a:r>
            <a:br>
              <a:rPr lang="en-GB" b="1" i="1" cap="small">
                <a:solidFill>
                  <a:srgbClr val="26411B"/>
                </a:solidFill>
                <a:latin typeface="Arial" panose="020B0604020202020204" pitchFamily="34" charset="0"/>
                <a:cs typeface="Arial" panose="020B0604020202020204" pitchFamily="34" charset="0"/>
              </a:rPr>
            </a:br>
            <a:endParaRPr lang="en-ZA" b="1" i="1" cap="small">
              <a:solidFill>
                <a:srgbClr val="26411B"/>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6026052"/>
            <a:ext cx="2683351" cy="719098"/>
          </a:xfrm>
          <a:prstGeom prst="rect">
            <a:avLst/>
          </a:prstGeom>
        </p:spPr>
      </p:pic>
      <p:sp>
        <p:nvSpPr>
          <p:cNvPr id="2" name="Slide Number Placeholder 1">
            <a:extLst>
              <a:ext uri="{FF2B5EF4-FFF2-40B4-BE49-F238E27FC236}">
                <a16:creationId xmlns:a16="http://schemas.microsoft.com/office/drawing/2014/main" id="{589A0D1D-DB79-5A4C-A943-C59FFF40C360}"/>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40</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67251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a:cxnSpLocks/>
          </p:cNvCxnSpPr>
          <p:nvPr/>
        </p:nvCxnSpPr>
        <p:spPr>
          <a:xfrm>
            <a:off x="305526" y="5949280"/>
            <a:ext cx="82089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982" y="6093296"/>
            <a:ext cx="378042" cy="651856"/>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32766" y="6093296"/>
            <a:ext cx="2133600" cy="657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13537" y="33519"/>
            <a:ext cx="7758863" cy="644178"/>
          </a:xfrm>
          <a:solidFill>
            <a:schemeClr val="accent3">
              <a:lumMod val="20000"/>
              <a:lumOff val="80000"/>
            </a:schemeClr>
          </a:solidFill>
        </p:spPr>
        <p:txBody>
          <a:bodyPr>
            <a:noAutofit/>
          </a:bodyPr>
          <a:lstStyle/>
          <a:p>
            <a:r>
              <a:rPr lang="en-GB" sz="3600" b="1" cap="small" dirty="0">
                <a:latin typeface="Arial" panose="020B0604020202020204" pitchFamily="34" charset="0"/>
                <a:cs typeface="Arial" panose="020B0604020202020204" pitchFamily="34" charset="0"/>
              </a:rPr>
              <a:t>Changes in Relationships</a:t>
            </a:r>
            <a:endParaRPr lang="en-ZA" sz="3600" cap="small"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1" y="6093296"/>
            <a:ext cx="2859026" cy="651853"/>
          </a:xfrm>
          <a:prstGeom prst="rect">
            <a:avLst/>
          </a:prstGeom>
        </p:spPr>
      </p:pic>
      <p:sp>
        <p:nvSpPr>
          <p:cNvPr id="2" name="Slide Number Placeholder 1">
            <a:extLst>
              <a:ext uri="{FF2B5EF4-FFF2-40B4-BE49-F238E27FC236}">
                <a16:creationId xmlns:a16="http://schemas.microsoft.com/office/drawing/2014/main" id="{C0442B2D-C07C-E34A-8ACB-F35A984A7FD6}"/>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41</a:t>
            </a:fld>
            <a:endParaRPr lang="en-US" b="1">
              <a:solidFill>
                <a:schemeClr val="tx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4F797119-D24E-814A-A16A-486949C41B97}"/>
              </a:ext>
            </a:extLst>
          </p:cNvPr>
          <p:cNvGraphicFramePr>
            <a:graphicFrameLocks noGrp="1"/>
          </p:cNvGraphicFramePr>
          <p:nvPr>
            <p:extLst>
              <p:ext uri="{D42A27DB-BD31-4B8C-83A1-F6EECF244321}">
                <p14:modId xmlns:p14="http://schemas.microsoft.com/office/powerpoint/2010/main" val="4095297595"/>
              </p:ext>
            </p:extLst>
          </p:nvPr>
        </p:nvGraphicFramePr>
        <p:xfrm>
          <a:off x="457201" y="1340768"/>
          <a:ext cx="8507289" cy="3277108"/>
        </p:xfrm>
        <a:graphic>
          <a:graphicData uri="http://schemas.openxmlformats.org/drawingml/2006/table">
            <a:tbl>
              <a:tblPr firstRow="1" bandRow="1">
                <a:tableStyleId>{5C22544A-7EE6-4342-B048-85BDC9FD1C3A}</a:tableStyleId>
              </a:tblPr>
              <a:tblGrid>
                <a:gridCol w="2746647">
                  <a:extLst>
                    <a:ext uri="{9D8B030D-6E8A-4147-A177-3AD203B41FA5}">
                      <a16:colId xmlns:a16="http://schemas.microsoft.com/office/drawing/2014/main" val="2528091306"/>
                    </a:ext>
                  </a:extLst>
                </a:gridCol>
                <a:gridCol w="1909370">
                  <a:extLst>
                    <a:ext uri="{9D8B030D-6E8A-4147-A177-3AD203B41FA5}">
                      <a16:colId xmlns:a16="http://schemas.microsoft.com/office/drawing/2014/main" val="2101126327"/>
                    </a:ext>
                  </a:extLst>
                </a:gridCol>
                <a:gridCol w="1149633">
                  <a:extLst>
                    <a:ext uri="{9D8B030D-6E8A-4147-A177-3AD203B41FA5}">
                      <a16:colId xmlns:a16="http://schemas.microsoft.com/office/drawing/2014/main" val="2628903512"/>
                    </a:ext>
                  </a:extLst>
                </a:gridCol>
                <a:gridCol w="1532844">
                  <a:extLst>
                    <a:ext uri="{9D8B030D-6E8A-4147-A177-3AD203B41FA5}">
                      <a16:colId xmlns:a16="http://schemas.microsoft.com/office/drawing/2014/main" val="1160833668"/>
                    </a:ext>
                  </a:extLst>
                </a:gridCol>
                <a:gridCol w="1168795">
                  <a:extLst>
                    <a:ext uri="{9D8B030D-6E8A-4147-A177-3AD203B41FA5}">
                      <a16:colId xmlns:a16="http://schemas.microsoft.com/office/drawing/2014/main" val="38918596"/>
                    </a:ext>
                  </a:extLst>
                </a:gridCol>
              </a:tblGrid>
              <a:tr h="121586">
                <a:tc>
                  <a:txBody>
                    <a:bodyPr/>
                    <a:lstStyle/>
                    <a:p>
                      <a:pPr marL="0" algn="l" defTabSz="914400" rtl="0" eaLnBrk="1" latinLnBrk="0" hangingPunct="1"/>
                      <a:endParaRPr lang="en-US" sz="1800" b="1" kern="1200" cap="small" dirty="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dirty="0">
                          <a:solidFill>
                            <a:schemeClr val="dk1"/>
                          </a:solidFill>
                          <a:effectLst/>
                          <a:latin typeface="Arial" panose="020B0604020202020204" pitchFamily="34" charset="0"/>
                          <a:ea typeface="+mn-ea"/>
                          <a:cs typeface="Arial" panose="020B0604020202020204" pitchFamily="34" charset="0"/>
                        </a:rPr>
                        <a:t>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HSRC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247893088"/>
                  </a:ext>
                </a:extLst>
              </a:tr>
              <a:tr h="499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cap="small" dirty="0">
                          <a:solidFill>
                            <a:schemeClr val="dk1"/>
                          </a:solidFill>
                          <a:effectLst/>
                          <a:latin typeface="Arial" panose="020B0604020202020204" pitchFamily="34" charset="0"/>
                          <a:cs typeface="Arial" panose="020B0604020202020204" pitchFamily="34" charset="0"/>
                        </a:rPr>
                        <a:t>Increases sense of self-Pride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just">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Qualitative measures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97%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42132027"/>
                  </a:ext>
                </a:extLst>
              </a:tr>
              <a:tr h="499403">
                <a:tc>
                  <a:txBody>
                    <a:bodyPr/>
                    <a:lstStyle/>
                    <a:p>
                      <a:r>
                        <a:rPr lang="en-US" sz="1600" b="1" kern="1200" cap="small" dirty="0">
                          <a:solidFill>
                            <a:schemeClr val="dk1"/>
                          </a:solidFill>
                          <a:effectLst/>
                          <a:latin typeface="Arial" panose="020B0604020202020204" pitchFamily="34" charset="0"/>
                          <a:cs typeface="Arial" panose="020B0604020202020204" pitchFamily="34" charset="0"/>
                        </a:rPr>
                        <a:t>Increase in respect from Own Community</a:t>
                      </a:r>
                    </a:p>
                    <a:p>
                      <a:endParaRPr lang="en-US" sz="1600" b="1" kern="1200" cap="small" dirty="0">
                        <a:solidFill>
                          <a:schemeClr val="dk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283210" lvl="0" indent="0" algn="ctr" defTabSz="914400" rtl="0" eaLnBrk="1" fontAlgn="auto" latinLnBrk="0" hangingPunct="1">
                        <a:lnSpc>
                          <a:spcPct val="150000"/>
                        </a:lnSpc>
                        <a:spcBef>
                          <a:spcPts val="0"/>
                        </a:spcBef>
                        <a:spcAft>
                          <a:spcPts val="0"/>
                        </a:spcAft>
                        <a:buClrTx/>
                        <a:buSzTx/>
                        <a:buFontTx/>
                        <a:buNone/>
                        <a:tabLst/>
                        <a:defRPr/>
                      </a:pPr>
                      <a:r>
                        <a:rPr kumimoji="0" lang="en-ZA" sz="16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96.2%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90%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94%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473265578"/>
                  </a:ext>
                </a:extLst>
              </a:tr>
              <a:tr h="499403">
                <a:tc>
                  <a:txBody>
                    <a:bodyPr/>
                    <a:lstStyle/>
                    <a:p>
                      <a:r>
                        <a:rPr lang="en-US" sz="1600" b="1" kern="1200" cap="small" dirty="0">
                          <a:solidFill>
                            <a:schemeClr val="dk1"/>
                          </a:solidFill>
                          <a:effectLst/>
                          <a:latin typeface="Arial" panose="020B0604020202020204" pitchFamily="34" charset="0"/>
                          <a:cs typeface="Arial" panose="020B0604020202020204" pitchFamily="34" charset="0"/>
                        </a:rPr>
                        <a:t>Increase in respect from general public</a:t>
                      </a:r>
                    </a:p>
                    <a:p>
                      <a:endParaRPr lang="en-US" sz="1600" b="1" kern="1200" cap="small" dirty="0">
                        <a:solidFill>
                          <a:schemeClr val="dk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283210" lvl="0" indent="0" algn="ctr" defTabSz="914400" rtl="0" eaLnBrk="1" fontAlgn="auto" latinLnBrk="0" hangingPunct="1">
                        <a:lnSpc>
                          <a:spcPct val="150000"/>
                        </a:lnSpc>
                        <a:spcBef>
                          <a:spcPts val="0"/>
                        </a:spcBef>
                        <a:spcAft>
                          <a:spcPts val="0"/>
                        </a:spcAft>
                        <a:buClrTx/>
                        <a:buSzTx/>
                        <a:buFontTx/>
                        <a:buNone/>
                        <a:tabLst/>
                        <a:defRPr/>
                      </a:pPr>
                      <a:r>
                        <a:rPr kumimoji="0" lang="en-ZA" sz="16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96.2%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283210" lvl="0" indent="0" algn="ctr" defTabSz="914400" rtl="0" eaLnBrk="1" fontAlgn="auto" latinLnBrk="0" hangingPunct="1">
                        <a:lnSpc>
                          <a:spcPct val="150000"/>
                        </a:lnSpc>
                        <a:spcBef>
                          <a:spcPts val="0"/>
                        </a:spcBef>
                        <a:spcAft>
                          <a:spcPts val="0"/>
                        </a:spcAft>
                        <a:buClrTx/>
                        <a:buSzTx/>
                        <a:buFontTx/>
                        <a:buNone/>
                        <a:tabLst/>
                        <a:defRPr/>
                      </a:pPr>
                      <a:r>
                        <a:rPr lang="en-ZA" sz="1600" b="1" dirty="0">
                          <a:effectLst/>
                          <a:latin typeface="Arial" panose="020B0604020202020204" pitchFamily="34" charset="0"/>
                          <a:ea typeface="Arial" panose="020B0604020202020204" pitchFamily="34" charset="0"/>
                          <a:cs typeface="Arial" panose="020B0604020202020204" pitchFamily="34" charset="0"/>
                        </a:rPr>
                        <a:t>90%</a:t>
                      </a:r>
                    </a:p>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kern="1200">
                          <a:solidFill>
                            <a:schemeClr val="dk1"/>
                          </a:solidFill>
                          <a:effectLst/>
                          <a:latin typeface="Arial" panose="020B0604020202020204" pitchFamily="34" charset="0"/>
                          <a:ea typeface="Arial" panose="020B0604020202020204" pitchFamily="34" charset="0"/>
                          <a:cs typeface="Arial" panose="020B0604020202020204" pitchFamily="34" charset="0"/>
                        </a:rPr>
                        <a:t>83%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312344455"/>
                  </a:ext>
                </a:extLst>
              </a:tr>
              <a:tr h="499403">
                <a:tc>
                  <a:txBody>
                    <a:bodyPr/>
                    <a:lstStyle/>
                    <a:p>
                      <a:r>
                        <a:rPr lang="en-US" sz="1600" b="1" kern="1200" cap="small" dirty="0">
                          <a:solidFill>
                            <a:schemeClr val="dk1"/>
                          </a:solidFill>
                          <a:effectLst/>
                          <a:latin typeface="Arial" panose="020B0604020202020204" pitchFamily="34" charset="0"/>
                          <a:cs typeface="Arial" panose="020B0604020202020204" pitchFamily="34" charset="0"/>
                        </a:rPr>
                        <a:t>Value of WOF services to the community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283210" lvl="0" indent="0" algn="ctr" defTabSz="914400" rtl="0" eaLnBrk="1" fontAlgn="auto" latinLnBrk="0" hangingPunct="1">
                        <a:lnSpc>
                          <a:spcPct val="150000"/>
                        </a:lnSpc>
                        <a:spcBef>
                          <a:spcPts val="0"/>
                        </a:spcBef>
                        <a:spcAft>
                          <a:spcPts val="0"/>
                        </a:spcAft>
                        <a:buClrTx/>
                        <a:buSzTx/>
                        <a:buFontTx/>
                        <a:buNone/>
                        <a:tabLst/>
                        <a:defRPr/>
                      </a:pPr>
                      <a:r>
                        <a:rPr kumimoji="0" lang="en-ZA" sz="16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89.8%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kern="1200" dirty="0">
                          <a:solidFill>
                            <a:schemeClr val="dk1"/>
                          </a:solidFill>
                          <a:effectLst/>
                          <a:latin typeface="Arial" panose="020B0604020202020204" pitchFamily="34" charset="0"/>
                          <a:ea typeface="Arial" panose="020B0604020202020204" pitchFamily="34" charset="0"/>
                          <a:cs typeface="Arial" panose="020B0604020202020204" pitchFamily="34" charset="0"/>
                        </a:rPr>
                        <a:t>91%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024036281"/>
                  </a:ext>
                </a:extLst>
              </a:tr>
            </a:tbl>
          </a:graphicData>
        </a:graphic>
      </p:graphicFrame>
    </p:spTree>
    <p:extLst>
      <p:ext uri="{BB962C8B-B14F-4D97-AF65-F5344CB8AC3E}">
        <p14:creationId xmlns:p14="http://schemas.microsoft.com/office/powerpoint/2010/main" val="2239205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841435"/>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026052"/>
            <a:ext cx="504056" cy="719098"/>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6054266"/>
            <a:ext cx="2448272" cy="719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241176" y="0"/>
            <a:ext cx="8229600" cy="1205525"/>
          </a:xfrm>
          <a:solidFill>
            <a:schemeClr val="accent3">
              <a:lumMod val="20000"/>
              <a:lumOff val="80000"/>
            </a:schemeClr>
          </a:solidFill>
        </p:spPr>
        <p:txBody>
          <a:bodyPr>
            <a:noAutofit/>
          </a:bodyPr>
          <a:lstStyle/>
          <a:p>
            <a:pPr algn="just"/>
            <a:r>
              <a:rPr lang="en-GB" sz="2800" b="1" cap="small" dirty="0">
                <a:solidFill>
                  <a:srgbClr val="26411B"/>
                </a:solidFill>
                <a:latin typeface="Arial" panose="020B0604020202020204" pitchFamily="34" charset="0"/>
                <a:cs typeface="Arial" panose="020B0604020202020204" pitchFamily="34" charset="0"/>
              </a:rPr>
              <a:t>Conclusions: Changes in Relationships with others</a:t>
            </a:r>
            <a:endParaRPr lang="en-ZA" sz="2800" b="1" cap="small"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6026052"/>
            <a:ext cx="2683351" cy="719097"/>
          </a:xfrm>
          <a:prstGeom prst="rect">
            <a:avLst/>
          </a:prstGeom>
        </p:spPr>
      </p:pic>
      <p:sp>
        <p:nvSpPr>
          <p:cNvPr id="10" name="Content Placeholder 9"/>
          <p:cNvSpPr>
            <a:spLocks noGrp="1"/>
          </p:cNvSpPr>
          <p:nvPr>
            <p:ph idx="1"/>
          </p:nvPr>
        </p:nvSpPr>
        <p:spPr>
          <a:xfrm>
            <a:off x="457200" y="1403880"/>
            <a:ext cx="8229600" cy="4041343"/>
          </a:xfrm>
        </p:spPr>
        <p:txBody>
          <a:bodyPr>
            <a:normAutofit/>
          </a:bodyPr>
          <a:lstStyle/>
          <a:p>
            <a:pPr marL="0" indent="0" algn="just">
              <a:spcBef>
                <a:spcPts val="0"/>
              </a:spcBef>
              <a:buNone/>
            </a:pPr>
            <a:r>
              <a:rPr lang="en-ZA" sz="1800" b="1" cap="small" dirty="0">
                <a:latin typeface="Arial" panose="020B0604020202020204" pitchFamily="34" charset="0"/>
                <a:cs typeface="Arial" panose="020B0604020202020204" pitchFamily="34" charset="0"/>
              </a:rPr>
              <a:t>Key similarities</a:t>
            </a:r>
          </a:p>
          <a:p>
            <a:pPr marL="450850" indent="-450850" algn="just">
              <a:spcBef>
                <a:spcPts val="0"/>
              </a:spcBef>
            </a:pPr>
            <a:r>
              <a:rPr lang="en-ZA" sz="1800" b="1" dirty="0">
                <a:latin typeface="Arial" panose="020B0604020202020204" pitchFamily="34" charset="0"/>
                <a:cs typeface="Arial" panose="020B0604020202020204" pitchFamily="34" charset="0"/>
              </a:rPr>
              <a:t>Relationships with Team Members</a:t>
            </a:r>
            <a:r>
              <a:rPr lang="en-ZA" sz="1800" dirty="0">
                <a:latin typeface="Arial" panose="020B0604020202020204" pitchFamily="34" charset="0"/>
                <a:cs typeface="Arial" panose="020B0604020202020204" pitchFamily="34" charset="0"/>
              </a:rPr>
              <a:t>: All studies reported a range of qualitative responses (e.g., treat me well/loving/caring/; respect/like a special person; like a family/friends/supportive) suggesting that these relationships were extremely positive. These responses were supported by the observed team cohesion &amp; camaraderie in 2019/20. </a:t>
            </a:r>
          </a:p>
          <a:p>
            <a:pPr marL="450850" indent="-450850" algn="just">
              <a:spcBef>
                <a:spcPts val="0"/>
              </a:spcBef>
            </a:pPr>
            <a:endParaRPr lang="en-ZA" sz="1800" dirty="0">
              <a:latin typeface="Arial" panose="020B0604020202020204" pitchFamily="34" charset="0"/>
              <a:cs typeface="Arial" panose="020B0604020202020204" pitchFamily="34" charset="0"/>
            </a:endParaRPr>
          </a:p>
          <a:p>
            <a:pPr marL="450850" indent="-450850" algn="just">
              <a:spcBef>
                <a:spcPts val="0"/>
              </a:spcBef>
            </a:pPr>
            <a:r>
              <a:rPr lang="en-ZA" sz="1800" b="1" dirty="0">
                <a:latin typeface="Arial" panose="020B0604020202020204" pitchFamily="34" charset="0"/>
                <a:cs typeface="Arial" panose="020B0604020202020204" pitchFamily="34" charset="0"/>
              </a:rPr>
              <a:t>Sense of pride and self–esteem</a:t>
            </a:r>
            <a:r>
              <a:rPr lang="en-ZA" sz="1800" dirty="0">
                <a:latin typeface="Arial" panose="020B0604020202020204" pitchFamily="34" charset="0"/>
                <a:cs typeface="Arial" panose="020B0604020202020204" pitchFamily="34" charset="0"/>
              </a:rPr>
              <a:t>: The responses reflect a sense of belonging and a feeling that the person is making a contribution to society and to their communities. </a:t>
            </a:r>
          </a:p>
          <a:p>
            <a:pPr marL="450850" indent="-450850" algn="just">
              <a:spcBef>
                <a:spcPts val="0"/>
              </a:spcBef>
            </a:pPr>
            <a:endParaRPr lang="en-ZA" sz="1800" dirty="0">
              <a:latin typeface="Arial" panose="020B0604020202020204" pitchFamily="34" charset="0"/>
              <a:cs typeface="Arial" panose="020B0604020202020204" pitchFamily="34" charset="0"/>
            </a:endParaRPr>
          </a:p>
          <a:p>
            <a:pPr marL="0" indent="0" algn="just">
              <a:spcBef>
                <a:spcPts val="0"/>
              </a:spcBef>
              <a:buNone/>
            </a:pPr>
            <a:endParaRPr lang="en-ZA" sz="1800" dirty="0">
              <a:latin typeface="Arial" panose="020B0604020202020204" pitchFamily="34" charset="0"/>
              <a:cs typeface="Arial" panose="020B0604020202020204" pitchFamily="34" charset="0"/>
            </a:endParaRPr>
          </a:p>
          <a:p>
            <a:pPr marL="450850" indent="-450850" algn="just">
              <a:spcBef>
                <a:spcPts val="0"/>
              </a:spcBef>
            </a:pPr>
            <a:r>
              <a:rPr lang="en-ZA" sz="1800" b="1" cap="small" dirty="0">
                <a:latin typeface="Arial" panose="020B0604020202020204" pitchFamily="34" charset="0"/>
                <a:cs typeface="Arial" panose="020B0604020202020204" pitchFamily="34" charset="0"/>
              </a:rPr>
              <a:t>Significant Differences</a:t>
            </a:r>
          </a:p>
          <a:p>
            <a:pPr marL="857250" lvl="1" indent="-457200" algn="just">
              <a:spcBef>
                <a:spcPts val="0"/>
              </a:spcBef>
              <a:buFont typeface="Courier New" panose="02070309020205020404" pitchFamily="49" charset="0"/>
              <a:buChar char="o"/>
            </a:pPr>
            <a:r>
              <a:rPr lang="en-ZA" sz="1600" dirty="0">
                <a:latin typeface="Arial" panose="020B0604020202020204" pitchFamily="34" charset="0"/>
                <a:cs typeface="Arial" panose="020B0604020202020204" pitchFamily="34" charset="0"/>
              </a:rPr>
              <a:t>HRSC only explored changes in Teamwork</a:t>
            </a:r>
          </a:p>
          <a:p>
            <a:pPr marL="457200" indent="-457200" algn="just">
              <a:buFont typeface="Courier New" panose="02070309020205020404" pitchFamily="49" charset="0"/>
              <a:buChar char="o"/>
            </a:pPr>
            <a:endParaRPr lang="en-ZA" sz="2000" dirty="0">
              <a:latin typeface="Arial" panose="020B0604020202020204" pitchFamily="34" charset="0"/>
              <a:cs typeface="Arial" panose="020B0604020202020204" pitchFamily="34" charset="0"/>
            </a:endParaRPr>
          </a:p>
          <a:p>
            <a:pPr marL="457200" indent="-457200" algn="just">
              <a:buFont typeface="Courier New" panose="02070309020205020404" pitchFamily="49" charset="0"/>
              <a:buChar char="o"/>
            </a:pPr>
            <a:endParaRPr lang="en-ZA" sz="1200" i="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C4861189-06C4-8C41-88F6-CA71599F3367}"/>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42</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04509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780055"/>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8168"/>
            <a:ext cx="504056" cy="826982"/>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652120" y="6023971"/>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2232" y="2060848"/>
            <a:ext cx="8229600" cy="1656184"/>
          </a:xfrm>
          <a:solidFill>
            <a:srgbClr val="F9FBE5"/>
          </a:solidFill>
        </p:spPr>
        <p:txBody>
          <a:bodyPr>
            <a:normAutofit/>
          </a:bodyPr>
          <a:lstStyle/>
          <a:p>
            <a:r>
              <a:rPr lang="en-ZA" sz="3600" b="1" i="1" cap="small">
                <a:solidFill>
                  <a:schemeClr val="accent3">
                    <a:lumMod val="50000"/>
                  </a:schemeClr>
                </a:solidFill>
                <a:latin typeface="Arial" panose="020B0604020202020204" pitchFamily="34" charset="0"/>
                <a:cs typeface="Arial" panose="020B0604020202020204" pitchFamily="34" charset="0"/>
              </a:rPr>
              <a:t>Comparative Analysis: </a:t>
            </a:r>
            <a:br>
              <a:rPr lang="en-ZA" sz="3600" b="1" i="1" cap="small">
                <a:solidFill>
                  <a:schemeClr val="accent3">
                    <a:lumMod val="50000"/>
                  </a:schemeClr>
                </a:solidFill>
                <a:latin typeface="Arial" panose="020B0604020202020204" pitchFamily="34" charset="0"/>
                <a:cs typeface="Arial" panose="020B0604020202020204" pitchFamily="34" charset="0"/>
              </a:rPr>
            </a:br>
            <a:r>
              <a:rPr lang="en-ZA" sz="3600" b="1" i="1" cap="small">
                <a:solidFill>
                  <a:schemeClr val="accent3">
                    <a:lumMod val="50000"/>
                  </a:schemeClr>
                </a:solidFill>
                <a:latin typeface="Arial" panose="020B0604020202020204" pitchFamily="34" charset="0"/>
                <a:cs typeface="Arial" panose="020B0604020202020204" pitchFamily="34" charset="0"/>
              </a:rPr>
              <a:t>Employability</a:t>
            </a:r>
            <a:endParaRPr lang="en-ZA" sz="4000" i="1" cap="small">
              <a:solidFill>
                <a:srgbClr val="FF0000"/>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918168"/>
            <a:ext cx="2683351" cy="826982"/>
          </a:xfrm>
          <a:prstGeom prst="rect">
            <a:avLst/>
          </a:prstGeom>
        </p:spPr>
      </p:pic>
      <p:sp>
        <p:nvSpPr>
          <p:cNvPr id="2" name="Slide Number Placeholder 1">
            <a:extLst>
              <a:ext uri="{FF2B5EF4-FFF2-40B4-BE49-F238E27FC236}">
                <a16:creationId xmlns:a16="http://schemas.microsoft.com/office/drawing/2014/main" id="{EABB1B93-5DEC-1F40-AE1B-26A2E5F26240}"/>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43</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59611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a:cxnSpLocks/>
          </p:cNvCxnSpPr>
          <p:nvPr/>
        </p:nvCxnSpPr>
        <p:spPr>
          <a:xfrm>
            <a:off x="305526" y="5949280"/>
            <a:ext cx="82089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9982" y="6093296"/>
            <a:ext cx="378042" cy="651856"/>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32766" y="6093296"/>
            <a:ext cx="2133600" cy="657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13537" y="33519"/>
            <a:ext cx="7758863" cy="644178"/>
          </a:xfrm>
          <a:solidFill>
            <a:schemeClr val="accent3">
              <a:lumMod val="20000"/>
              <a:lumOff val="80000"/>
            </a:schemeClr>
          </a:solidFill>
        </p:spPr>
        <p:txBody>
          <a:bodyPr>
            <a:noAutofit/>
          </a:bodyPr>
          <a:lstStyle/>
          <a:p>
            <a:r>
              <a:rPr lang="en-GB" sz="3600" b="1" cap="small" dirty="0">
                <a:latin typeface="Arial" panose="020B0604020202020204" pitchFamily="34" charset="0"/>
                <a:cs typeface="Arial" panose="020B0604020202020204" pitchFamily="34" charset="0"/>
              </a:rPr>
              <a:t>Employability</a:t>
            </a:r>
            <a:endParaRPr lang="en-ZA" sz="3600" cap="small"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1" y="6093296"/>
            <a:ext cx="2859026" cy="651853"/>
          </a:xfrm>
          <a:prstGeom prst="rect">
            <a:avLst/>
          </a:prstGeom>
        </p:spPr>
      </p:pic>
      <p:sp>
        <p:nvSpPr>
          <p:cNvPr id="2" name="Slide Number Placeholder 1">
            <a:extLst>
              <a:ext uri="{FF2B5EF4-FFF2-40B4-BE49-F238E27FC236}">
                <a16:creationId xmlns:a16="http://schemas.microsoft.com/office/drawing/2014/main" id="{C0442B2D-C07C-E34A-8ACB-F35A984A7FD6}"/>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44</a:t>
            </a:fld>
            <a:endParaRPr lang="en-US" b="1">
              <a:solidFill>
                <a:schemeClr val="tx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4F797119-D24E-814A-A16A-486949C41B97}"/>
              </a:ext>
            </a:extLst>
          </p:cNvPr>
          <p:cNvGraphicFramePr>
            <a:graphicFrameLocks noGrp="1"/>
          </p:cNvGraphicFramePr>
          <p:nvPr>
            <p:extLst>
              <p:ext uri="{D42A27DB-BD31-4B8C-83A1-F6EECF244321}">
                <p14:modId xmlns:p14="http://schemas.microsoft.com/office/powerpoint/2010/main" val="391573002"/>
              </p:ext>
            </p:extLst>
          </p:nvPr>
        </p:nvGraphicFramePr>
        <p:xfrm>
          <a:off x="1187624" y="1340768"/>
          <a:ext cx="7776866" cy="3657600"/>
        </p:xfrm>
        <a:graphic>
          <a:graphicData uri="http://schemas.openxmlformats.org/drawingml/2006/table">
            <a:tbl>
              <a:tblPr firstRow="1" bandRow="1">
                <a:tableStyleId>{5C22544A-7EE6-4342-B048-85BDC9FD1C3A}</a:tableStyleId>
              </a:tblPr>
              <a:tblGrid>
                <a:gridCol w="2699318">
                  <a:extLst>
                    <a:ext uri="{9D8B030D-6E8A-4147-A177-3AD203B41FA5}">
                      <a16:colId xmlns:a16="http://schemas.microsoft.com/office/drawing/2014/main" val="2528091306"/>
                    </a:ext>
                  </a:extLst>
                </a:gridCol>
                <a:gridCol w="1226276">
                  <a:extLst>
                    <a:ext uri="{9D8B030D-6E8A-4147-A177-3AD203B41FA5}">
                      <a16:colId xmlns:a16="http://schemas.microsoft.com/office/drawing/2014/main" val="2101126327"/>
                    </a:ext>
                  </a:extLst>
                </a:gridCol>
                <a:gridCol w="1149633">
                  <a:extLst>
                    <a:ext uri="{9D8B030D-6E8A-4147-A177-3AD203B41FA5}">
                      <a16:colId xmlns:a16="http://schemas.microsoft.com/office/drawing/2014/main" val="2628903512"/>
                    </a:ext>
                  </a:extLst>
                </a:gridCol>
                <a:gridCol w="1532844">
                  <a:extLst>
                    <a:ext uri="{9D8B030D-6E8A-4147-A177-3AD203B41FA5}">
                      <a16:colId xmlns:a16="http://schemas.microsoft.com/office/drawing/2014/main" val="1160833668"/>
                    </a:ext>
                  </a:extLst>
                </a:gridCol>
                <a:gridCol w="1168795">
                  <a:extLst>
                    <a:ext uri="{9D8B030D-6E8A-4147-A177-3AD203B41FA5}">
                      <a16:colId xmlns:a16="http://schemas.microsoft.com/office/drawing/2014/main" val="38918596"/>
                    </a:ext>
                  </a:extLst>
                </a:gridCol>
              </a:tblGrid>
              <a:tr h="121586">
                <a:tc>
                  <a:txBody>
                    <a:bodyPr/>
                    <a:lstStyle/>
                    <a:p>
                      <a:pPr marL="0" algn="l" defTabSz="914400" rtl="0" eaLnBrk="1" latinLnBrk="0" hangingPunct="1"/>
                      <a:endParaRPr lang="en-US" sz="1800" b="1" kern="1200" cap="small">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a:solidFill>
                            <a:schemeClr val="dk1"/>
                          </a:solidFill>
                          <a:effectLst/>
                          <a:latin typeface="Arial" panose="020B0604020202020204" pitchFamily="34" charset="0"/>
                          <a:ea typeface="+mn-ea"/>
                          <a:cs typeface="Arial" panose="020B0604020202020204" pitchFamily="34" charset="0"/>
                        </a:rPr>
                        <a:t>2019/20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l" defTabSz="914400" rtl="0" eaLnBrk="1" latinLnBrk="0" hangingPunct="1"/>
                      <a:r>
                        <a:rPr lang="en-US" sz="1800" b="1" kern="1200" cap="small" dirty="0">
                          <a:solidFill>
                            <a:schemeClr val="dk1"/>
                          </a:solidFill>
                          <a:effectLst/>
                          <a:latin typeface="Arial" panose="020B0604020202020204" pitchFamily="34" charset="0"/>
                          <a:ea typeface="+mn-ea"/>
                          <a:cs typeface="Arial" panose="020B0604020202020204" pitchFamily="34" charset="0"/>
                        </a:rPr>
                        <a:t>HSRC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2247893088"/>
                  </a:ext>
                </a:extLst>
              </a:tr>
              <a:tr h="499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cap="small">
                          <a:solidFill>
                            <a:schemeClr val="dk1"/>
                          </a:solidFill>
                          <a:effectLst/>
                          <a:latin typeface="Arial" panose="020B0604020202020204" pitchFamily="34" charset="0"/>
                          <a:cs typeface="Arial" panose="020B0604020202020204" pitchFamily="34" charset="0"/>
                        </a:rPr>
                        <a:t>More employable since the WOF/EPWP Opportunity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a:effectLst/>
                          <a:latin typeface="Arial" panose="020B0604020202020204" pitchFamily="34" charset="0"/>
                          <a:ea typeface="Arial" panose="020B0604020202020204" pitchFamily="34" charset="0"/>
                          <a:cs typeface="Arial" panose="020B0604020202020204" pitchFamily="34" charset="0"/>
                        </a:rPr>
                        <a:t>86%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51%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2132027"/>
                  </a:ext>
                </a:extLst>
              </a:tr>
              <a:tr h="499403">
                <a:tc>
                  <a:txBody>
                    <a:bodyPr/>
                    <a:lstStyle/>
                    <a:p>
                      <a:r>
                        <a:rPr lang="en-US" sz="1600" b="1" kern="1200" cap="small" dirty="0">
                          <a:solidFill>
                            <a:schemeClr val="dk1"/>
                          </a:solidFill>
                          <a:effectLst/>
                          <a:latin typeface="Arial" panose="020B0604020202020204" pitchFamily="34" charset="0"/>
                          <a:cs typeface="Arial" panose="020B0604020202020204" pitchFamily="34" charset="0"/>
                        </a:rPr>
                        <a:t>Able to secure a position immediately after exiting EPWP</a:t>
                      </a:r>
                    </a:p>
                    <a:p>
                      <a:endParaRPr lang="en-US" sz="1600" b="1" kern="1200" cap="small" dirty="0">
                        <a:solidFill>
                          <a:schemeClr val="dk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82%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52% (DEA)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3265578"/>
                  </a:ext>
                </a:extLst>
              </a:tr>
              <a:tr h="499403">
                <a:tc>
                  <a:txBody>
                    <a:bodyPr/>
                    <a:lstStyle/>
                    <a:p>
                      <a:r>
                        <a:rPr lang="en-US" sz="1600" b="1" kern="1200" cap="small" dirty="0">
                          <a:solidFill>
                            <a:schemeClr val="dk1"/>
                          </a:solidFill>
                          <a:effectLst/>
                          <a:latin typeface="Arial" panose="020B0604020202020204" pitchFamily="34" charset="0"/>
                          <a:cs typeface="Arial" panose="020B0604020202020204" pitchFamily="34" charset="0"/>
                        </a:rPr>
                        <a:t>WOF/EPWP Training contribute to the ease of finding a new job</a:t>
                      </a:r>
                    </a:p>
                    <a:p>
                      <a:endParaRPr lang="en-US" sz="1600" b="1" kern="1200" cap="small" dirty="0">
                        <a:solidFill>
                          <a:schemeClr val="dk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kern="1200" dirty="0">
                          <a:solidFill>
                            <a:schemeClr val="dk1"/>
                          </a:solidFill>
                          <a:effectLst/>
                          <a:latin typeface="Arial" panose="020B0604020202020204" pitchFamily="34" charset="0"/>
                          <a:ea typeface="Arial" panose="020B0604020202020204" pitchFamily="34" charset="0"/>
                          <a:cs typeface="Arial" panose="020B0604020202020204" pitchFamily="34" charset="0"/>
                        </a:rPr>
                        <a:t>72%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63%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2344455"/>
                  </a:ext>
                </a:extLst>
              </a:tr>
              <a:tr h="126355">
                <a:tc>
                  <a:txBody>
                    <a:bodyPr/>
                    <a:lstStyle/>
                    <a:p>
                      <a:r>
                        <a:rPr lang="en-US" sz="1600" b="1" kern="1200" cap="small" dirty="0">
                          <a:solidFill>
                            <a:schemeClr val="dk1"/>
                          </a:solidFill>
                          <a:effectLst/>
                          <a:latin typeface="Arial" panose="020B0604020202020204" pitchFamily="34" charset="0"/>
                          <a:cs typeface="Arial" panose="020B0604020202020204" pitchFamily="34" charset="0"/>
                        </a:rPr>
                        <a:t>Training Valuable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endParaRPr lang="en-ZA" sz="16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R="283210" algn="ctr">
                        <a:lnSpc>
                          <a:spcPct val="150000"/>
                        </a:lnSpc>
                        <a:spcAft>
                          <a:spcPts val="0"/>
                        </a:spcAft>
                      </a:pPr>
                      <a:r>
                        <a:rPr lang="en-ZA" sz="1600" b="1" kern="1200" dirty="0">
                          <a:solidFill>
                            <a:schemeClr val="dk1"/>
                          </a:solidFill>
                          <a:effectLst/>
                          <a:latin typeface="Arial" panose="020B0604020202020204" pitchFamily="34" charset="0"/>
                          <a:ea typeface="Arial" panose="020B0604020202020204" pitchFamily="34" charset="0"/>
                          <a:cs typeface="Arial" panose="020B0604020202020204" pitchFamily="34" charset="0"/>
                        </a:rPr>
                        <a:t>86%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83210" algn="ctr">
                        <a:lnSpc>
                          <a:spcPct val="150000"/>
                        </a:lnSpc>
                        <a:spcAft>
                          <a:spcPts val="0"/>
                        </a:spcAft>
                      </a:pPr>
                      <a:r>
                        <a:rPr lang="en-ZA" sz="1600" b="1" dirty="0">
                          <a:effectLst/>
                          <a:latin typeface="Arial" panose="020B0604020202020204" pitchFamily="34" charset="0"/>
                          <a:ea typeface="Arial" panose="020B0604020202020204" pitchFamily="34" charset="0"/>
                          <a:cs typeface="Arial" panose="020B0604020202020204" pitchFamily="34" charset="0"/>
                        </a:rPr>
                        <a:t>68%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8158482"/>
                  </a:ext>
                </a:extLst>
              </a:tr>
            </a:tbl>
          </a:graphicData>
        </a:graphic>
      </p:graphicFrame>
    </p:spTree>
    <p:extLst>
      <p:ext uri="{BB962C8B-B14F-4D97-AF65-F5344CB8AC3E}">
        <p14:creationId xmlns:p14="http://schemas.microsoft.com/office/powerpoint/2010/main" val="13550341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799415"/>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021288"/>
            <a:ext cx="504056" cy="723862"/>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868144" y="6042354"/>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628680" y="-245827"/>
            <a:ext cx="8229600" cy="764704"/>
          </a:xfrm>
          <a:solidFill>
            <a:schemeClr val="accent3">
              <a:lumMod val="20000"/>
              <a:lumOff val="80000"/>
            </a:schemeClr>
          </a:solidFill>
        </p:spPr>
        <p:txBody>
          <a:bodyPr>
            <a:normAutofit/>
          </a:bodyPr>
          <a:lstStyle/>
          <a:p>
            <a:r>
              <a:rPr lang="en-GB" sz="3600" b="1" cap="small" dirty="0">
                <a:solidFill>
                  <a:srgbClr val="26411B"/>
                </a:solidFill>
                <a:latin typeface="Arial" panose="020B0604020202020204" pitchFamily="34" charset="0"/>
                <a:cs typeface="Arial" panose="020B0604020202020204" pitchFamily="34" charset="0"/>
              </a:rPr>
              <a:t>Conclusions: </a:t>
            </a:r>
            <a:r>
              <a:rPr lang="en-GB" sz="3600" b="1" cap="small" dirty="0">
                <a:latin typeface="Arial" panose="020B0604020202020204" pitchFamily="34" charset="0"/>
                <a:cs typeface="Arial" panose="020B0604020202020204" pitchFamily="34" charset="0"/>
              </a:rPr>
              <a:t>Employability</a:t>
            </a:r>
            <a:endParaRPr lang="en-ZA" sz="3600" b="1" cap="small"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961468"/>
            <a:ext cx="2683351" cy="783681"/>
          </a:xfrm>
          <a:prstGeom prst="rect">
            <a:avLst/>
          </a:prstGeom>
        </p:spPr>
      </p:pic>
      <p:sp>
        <p:nvSpPr>
          <p:cNvPr id="10" name="Content Placeholder 9"/>
          <p:cNvSpPr>
            <a:spLocks noGrp="1"/>
          </p:cNvSpPr>
          <p:nvPr>
            <p:ph idx="1"/>
          </p:nvPr>
        </p:nvSpPr>
        <p:spPr>
          <a:xfrm>
            <a:off x="457200" y="679342"/>
            <a:ext cx="8229600" cy="5002906"/>
          </a:xfrm>
        </p:spPr>
        <p:txBody>
          <a:bodyPr>
            <a:normAutofit fontScale="85000" lnSpcReduction="20000"/>
          </a:bodyPr>
          <a:lstStyle/>
          <a:p>
            <a:pPr marL="0" indent="0" algn="just">
              <a:spcBef>
                <a:spcPts val="0"/>
              </a:spcBef>
              <a:buNone/>
            </a:pPr>
            <a:r>
              <a:rPr lang="en-ZA" sz="1800" b="1" cap="small" dirty="0">
                <a:latin typeface="Arial" panose="020B0604020202020204" pitchFamily="34" charset="0"/>
                <a:cs typeface="Arial" panose="020B0604020202020204" pitchFamily="34" charset="0"/>
              </a:rPr>
              <a:t>Key Similarities </a:t>
            </a:r>
          </a:p>
          <a:p>
            <a:pPr marL="450850" indent="-450850" algn="just">
              <a:spcBef>
                <a:spcPts val="0"/>
              </a:spcBef>
            </a:pPr>
            <a:r>
              <a:rPr lang="en-ZA" sz="1800" dirty="0">
                <a:latin typeface="Arial" panose="020B0604020202020204" pitchFamily="34" charset="0"/>
                <a:cs typeface="Arial" panose="020B0604020202020204" pitchFamily="34" charset="0"/>
              </a:rPr>
              <a:t>Respondents who have exited EPWP to a position at WOF, DEFF or other non-EPWP institutions/position, were more suitable to respond to questions on Employability beyond EPWP</a:t>
            </a:r>
          </a:p>
          <a:p>
            <a:pPr marL="450850" indent="-450850" algn="just">
              <a:spcBef>
                <a:spcPts val="0"/>
              </a:spcBef>
            </a:pPr>
            <a:endParaRPr lang="en-ZA" sz="1800" dirty="0">
              <a:latin typeface="Arial" panose="020B0604020202020204" pitchFamily="34" charset="0"/>
              <a:cs typeface="Arial" panose="020B0604020202020204" pitchFamily="34" charset="0"/>
            </a:endParaRPr>
          </a:p>
          <a:p>
            <a:pPr marL="450850" indent="-450850" algn="just">
              <a:spcBef>
                <a:spcPts val="0"/>
              </a:spcBef>
            </a:pPr>
            <a:r>
              <a:rPr lang="en-ZA" sz="1800" b="1" dirty="0">
                <a:latin typeface="Arial" panose="020B0604020202020204" pitchFamily="34" charset="0"/>
                <a:cs typeface="Arial" panose="020B0604020202020204" pitchFamily="34" charset="0"/>
              </a:rPr>
              <a:t>EPWP work opportunity enables Employability: </a:t>
            </a:r>
            <a:r>
              <a:rPr lang="en-ZA" sz="1800" dirty="0">
                <a:latin typeface="Arial" panose="020B0604020202020204" pitchFamily="34" charset="0"/>
                <a:cs typeface="Arial" panose="020B0604020202020204" pitchFamily="34" charset="0"/>
              </a:rPr>
              <a:t>86% of Respondents felt it was and it would be easier to find a job now than it was before joining WOF</a:t>
            </a:r>
          </a:p>
          <a:p>
            <a:pPr marL="450850" indent="-450850" algn="just">
              <a:spcBef>
                <a:spcPts val="0"/>
              </a:spcBef>
            </a:pPr>
            <a:endParaRPr lang="en-ZA" sz="1800" dirty="0">
              <a:latin typeface="Arial" panose="020B0604020202020204" pitchFamily="34" charset="0"/>
              <a:cs typeface="Arial" panose="020B0604020202020204" pitchFamily="34" charset="0"/>
            </a:endParaRPr>
          </a:p>
          <a:p>
            <a:pPr marL="450850" indent="-450850" algn="just">
              <a:spcBef>
                <a:spcPts val="0"/>
              </a:spcBef>
            </a:pPr>
            <a:r>
              <a:rPr lang="en-ZA" sz="1800" dirty="0">
                <a:latin typeface="Arial" panose="020B0604020202020204" pitchFamily="34" charset="0"/>
                <a:cs typeface="Arial" panose="020B0604020202020204" pitchFamily="34" charset="0"/>
              </a:rPr>
              <a:t>72%:  WOF training, development and experience was taken into account</a:t>
            </a:r>
          </a:p>
          <a:p>
            <a:pPr marL="457200" indent="-457200" algn="just">
              <a:spcBef>
                <a:spcPts val="0"/>
              </a:spcBef>
              <a:buFont typeface="Courier New" panose="02070309020205020404" pitchFamily="49" charset="0"/>
              <a:buChar char="o"/>
            </a:pPr>
            <a:endParaRPr lang="en-ZA" sz="1900" dirty="0">
              <a:latin typeface="Arial" panose="020B0604020202020204" pitchFamily="34" charset="0"/>
              <a:cs typeface="Arial" panose="020B0604020202020204" pitchFamily="34" charset="0"/>
            </a:endParaRPr>
          </a:p>
          <a:p>
            <a:pPr marL="0" indent="0" algn="just">
              <a:spcBef>
                <a:spcPts val="0"/>
              </a:spcBef>
              <a:buNone/>
            </a:pPr>
            <a:r>
              <a:rPr lang="en-ZA" sz="1800" b="1" cap="small" dirty="0">
                <a:latin typeface="Arial" panose="020B0604020202020204" pitchFamily="34" charset="0"/>
                <a:cs typeface="Arial" panose="020B0604020202020204" pitchFamily="34" charset="0"/>
              </a:rPr>
              <a:t>Key Differences</a:t>
            </a:r>
          </a:p>
          <a:p>
            <a:pPr marL="450850" indent="-450850" algn="just">
              <a:spcBef>
                <a:spcPts val="0"/>
              </a:spcBef>
            </a:pPr>
            <a:r>
              <a:rPr lang="en-ZA" sz="1800" b="1" dirty="0">
                <a:latin typeface="Arial" panose="020B0604020202020204" pitchFamily="34" charset="0"/>
                <a:cs typeface="Arial" panose="020B0604020202020204" pitchFamily="34" charset="0"/>
              </a:rPr>
              <a:t>Alumni and Former FF-Managers are WOF and EPWP Success storie</a:t>
            </a:r>
            <a:r>
              <a:rPr lang="en-ZA" sz="1800" b="1" cap="small" dirty="0">
                <a:latin typeface="Arial" panose="020B0604020202020204" pitchFamily="34" charset="0"/>
                <a:cs typeface="Arial" panose="020B0604020202020204" pitchFamily="34" charset="0"/>
              </a:rPr>
              <a:t>s: </a:t>
            </a:r>
            <a:r>
              <a:rPr lang="en-ZA" sz="1800" dirty="0">
                <a:latin typeface="Arial" panose="020B0604020202020204" pitchFamily="34" charset="0"/>
                <a:cs typeface="Arial" panose="020B0604020202020204" pitchFamily="34" charset="0"/>
              </a:rPr>
              <a:t>As the 2019/20 had Alumni as a sample cohort, it is the only study which was able to showcase “hidden success” and sought after outcome indicator. The HSRC conducted a “blind” Trace survey on EPWP Alumni </a:t>
            </a:r>
          </a:p>
          <a:p>
            <a:pPr marL="450850" indent="-450850" algn="just">
              <a:spcBef>
                <a:spcPts val="0"/>
              </a:spcBef>
            </a:pPr>
            <a:endParaRPr lang="en-ZA" sz="1800" dirty="0">
              <a:latin typeface="Arial" panose="020B0604020202020204" pitchFamily="34" charset="0"/>
              <a:cs typeface="Arial" panose="020B0604020202020204" pitchFamily="34" charset="0"/>
            </a:endParaRPr>
          </a:p>
          <a:p>
            <a:pPr marL="450850" indent="-450850" algn="just">
              <a:spcBef>
                <a:spcPts val="0"/>
              </a:spcBef>
            </a:pPr>
            <a:r>
              <a:rPr lang="en-ZA" sz="1800" dirty="0">
                <a:latin typeface="Arial" panose="020B0604020202020204" pitchFamily="34" charset="0"/>
                <a:cs typeface="Arial" panose="020B0604020202020204" pitchFamily="34" charset="0"/>
              </a:rPr>
              <a:t>The 2019/20 study also demonstrated strong correlation between core business of WOF and places pf employment of Alumni</a:t>
            </a:r>
          </a:p>
          <a:p>
            <a:pPr marL="450850" indent="-450850" algn="just">
              <a:spcBef>
                <a:spcPts val="0"/>
              </a:spcBef>
            </a:pPr>
            <a:endParaRPr lang="en-ZA" sz="1800" dirty="0">
              <a:latin typeface="Arial" panose="020B0604020202020204" pitchFamily="34" charset="0"/>
              <a:cs typeface="Arial" panose="020B0604020202020204" pitchFamily="34" charset="0"/>
            </a:endParaRPr>
          </a:p>
          <a:p>
            <a:pPr marL="450850" indent="-450850" algn="just">
              <a:spcBef>
                <a:spcPts val="0"/>
              </a:spcBef>
            </a:pPr>
            <a:r>
              <a:rPr lang="en-ZA" sz="1800" b="1" dirty="0">
                <a:latin typeface="Arial" panose="020B0604020202020204" pitchFamily="34" charset="0"/>
                <a:cs typeface="Arial" panose="020B0604020202020204" pitchFamily="34" charset="0"/>
              </a:rPr>
              <a:t>2013 Study </a:t>
            </a:r>
            <a:r>
              <a:rPr lang="en-ZA" sz="1800" dirty="0">
                <a:latin typeface="Arial" panose="020B0604020202020204" pitchFamily="34" charset="0"/>
                <a:cs typeface="Arial" panose="020B0604020202020204" pitchFamily="34" charset="0"/>
              </a:rPr>
              <a:t>did not explore employability beyond EPWP. Limited to promotions in WOF</a:t>
            </a:r>
          </a:p>
          <a:p>
            <a:pPr marL="450850" indent="-450850" algn="just">
              <a:spcBef>
                <a:spcPts val="0"/>
              </a:spcBef>
            </a:pPr>
            <a:endParaRPr lang="en-ZA" sz="1800" dirty="0">
              <a:latin typeface="Arial" panose="020B0604020202020204" pitchFamily="34" charset="0"/>
              <a:cs typeface="Arial" panose="020B0604020202020204" pitchFamily="34" charset="0"/>
            </a:endParaRPr>
          </a:p>
          <a:p>
            <a:pPr marL="450850" indent="-450850" algn="just">
              <a:spcBef>
                <a:spcPts val="0"/>
              </a:spcBef>
            </a:pPr>
            <a:r>
              <a:rPr lang="en-ZA" sz="1800" b="1" dirty="0">
                <a:latin typeface="Arial" panose="020B0604020202020204" pitchFamily="34" charset="0"/>
                <a:cs typeface="Arial" panose="020B0604020202020204" pitchFamily="34" charset="0"/>
              </a:rPr>
              <a:t>HSRC Tracer Study</a:t>
            </a:r>
            <a:r>
              <a:rPr lang="en-ZA" sz="1800" dirty="0">
                <a:latin typeface="Arial" panose="020B0604020202020204" pitchFamily="34" charset="0"/>
                <a:cs typeface="Arial" panose="020B0604020202020204" pitchFamily="34" charset="0"/>
              </a:rPr>
              <a:t>: Over 50% EPWP workers are unemployed since their last EPWP contract and 23% have been unemployed for three or more years. Almost all participants had been exposed to training, and appeared to value it considerably in terms of their job searching</a:t>
            </a:r>
          </a:p>
          <a:p>
            <a:pPr marL="450850" indent="-450850" algn="just">
              <a:spcBef>
                <a:spcPts val="0"/>
              </a:spcBef>
            </a:pPr>
            <a:endParaRPr lang="en-ZA" sz="1800" dirty="0">
              <a:latin typeface="Arial" panose="020B0604020202020204" pitchFamily="34" charset="0"/>
              <a:cs typeface="Arial" panose="020B0604020202020204" pitchFamily="34" charset="0"/>
            </a:endParaRPr>
          </a:p>
          <a:p>
            <a:pPr marL="400050" lvl="1" indent="0" algn="just">
              <a:buNone/>
            </a:pPr>
            <a:endParaRPr lang="en-ZA" sz="1600"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5F0C622E-A22E-1643-AC25-A88B989E15B8}"/>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45</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9841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22170" y="5805264"/>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026052"/>
            <a:ext cx="504056" cy="719098"/>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24128" y="6040097"/>
            <a:ext cx="2448272" cy="719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607224" y="982316"/>
            <a:ext cx="8229600" cy="3019572"/>
          </a:xfrm>
          <a:solidFill>
            <a:srgbClr val="F9FBE5"/>
          </a:solidFill>
        </p:spPr>
        <p:txBody>
          <a:bodyPr>
            <a:noAutofit/>
          </a:bodyPr>
          <a:lstStyle/>
          <a:p>
            <a:r>
              <a:rPr lang="en-GB" b="1" i="1" cap="small" dirty="0">
                <a:solidFill>
                  <a:schemeClr val="accent3">
                    <a:lumMod val="50000"/>
                  </a:schemeClr>
                </a:solidFill>
                <a:latin typeface="Arial" panose="020B0604020202020204" pitchFamily="34" charset="0"/>
                <a:cs typeface="Arial" panose="020B0604020202020204" pitchFamily="34" charset="0"/>
              </a:rPr>
              <a:t>Comparative Analysis: Concluding observations &amp; Suggestions</a:t>
            </a:r>
            <a:br>
              <a:rPr lang="en-US" dirty="0"/>
            </a:br>
            <a:endParaRPr lang="en-ZA" b="1" i="1" cap="small" dirty="0">
              <a:solidFill>
                <a:srgbClr val="26411B"/>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6026052"/>
            <a:ext cx="2683351" cy="719098"/>
          </a:xfrm>
          <a:prstGeom prst="rect">
            <a:avLst/>
          </a:prstGeom>
        </p:spPr>
      </p:pic>
      <p:sp>
        <p:nvSpPr>
          <p:cNvPr id="2" name="Slide Number Placeholder 1">
            <a:extLst>
              <a:ext uri="{FF2B5EF4-FFF2-40B4-BE49-F238E27FC236}">
                <a16:creationId xmlns:a16="http://schemas.microsoft.com/office/drawing/2014/main" id="{8ACD348A-6EE4-4D45-80BB-8FCC477A8E1B}"/>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46</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39846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5B622-2C6E-EF42-8D6E-BCD87732BDA5}"/>
              </a:ext>
            </a:extLst>
          </p:cNvPr>
          <p:cNvSpPr>
            <a:spLocks noGrp="1"/>
          </p:cNvSpPr>
          <p:nvPr>
            <p:ph type="title"/>
          </p:nvPr>
        </p:nvSpPr>
        <p:spPr>
          <a:xfrm>
            <a:off x="179512" y="83294"/>
            <a:ext cx="8784976" cy="836712"/>
          </a:xfrm>
          <a:solidFill>
            <a:schemeClr val="accent3">
              <a:lumMod val="20000"/>
              <a:lumOff val="80000"/>
            </a:schemeClr>
          </a:solidFill>
        </p:spPr>
        <p:txBody>
          <a:bodyPr>
            <a:noAutofit/>
          </a:bodyPr>
          <a:lstStyle/>
          <a:p>
            <a:r>
              <a:rPr lang="en-US" sz="3600" b="1" cap="small" dirty="0">
                <a:latin typeface="Arial" panose="020B0604020202020204" pitchFamily="34" charset="0"/>
                <a:cs typeface="Arial" panose="020B0604020202020204" pitchFamily="34" charset="0"/>
              </a:rPr>
              <a:t>Summary</a:t>
            </a:r>
          </a:p>
        </p:txBody>
      </p:sp>
      <p:sp>
        <p:nvSpPr>
          <p:cNvPr id="3" name="Content Placeholder 2">
            <a:extLst>
              <a:ext uri="{FF2B5EF4-FFF2-40B4-BE49-F238E27FC236}">
                <a16:creationId xmlns:a16="http://schemas.microsoft.com/office/drawing/2014/main" id="{EF13F493-269C-FD48-AEA6-1DEAED51099D}"/>
              </a:ext>
            </a:extLst>
          </p:cNvPr>
          <p:cNvSpPr>
            <a:spLocks noGrp="1"/>
          </p:cNvSpPr>
          <p:nvPr>
            <p:ph idx="1"/>
          </p:nvPr>
        </p:nvSpPr>
        <p:spPr>
          <a:xfrm>
            <a:off x="199970" y="982316"/>
            <a:ext cx="8585006" cy="4881510"/>
          </a:xfrm>
        </p:spPr>
        <p:txBody>
          <a:bodyPr>
            <a:normAutofit/>
          </a:bodyPr>
          <a:lstStyle/>
          <a:p>
            <a:pPr algn="just">
              <a:spcBef>
                <a:spcPts val="0"/>
              </a:spcBef>
            </a:pPr>
            <a:r>
              <a:rPr lang="en-US" sz="2000" dirty="0">
                <a:latin typeface="Arial" panose="020B0604020202020204" pitchFamily="34" charset="0"/>
                <a:cs typeface="Arial" panose="020B0604020202020204" pitchFamily="34" charset="0"/>
              </a:rPr>
              <a:t>The Comparative Analysis was a useful exercise. Among other it:</a:t>
            </a:r>
          </a:p>
          <a:p>
            <a:pPr lvl="1" indent="-382588" algn="just">
              <a:spcBef>
                <a:spcPts val="0"/>
              </a:spcBef>
              <a:buFont typeface="Courier New" panose="02070309020205020404" pitchFamily="49" charset="0"/>
              <a:buChar char="o"/>
            </a:pPr>
            <a:r>
              <a:rPr lang="en-US" sz="1800" dirty="0">
                <a:latin typeface="Arial" panose="020B0604020202020204" pitchFamily="34" charset="0"/>
                <a:cs typeface="Arial" panose="020B0604020202020204" pitchFamily="34" charset="0"/>
              </a:rPr>
              <a:t>Demonstrated WOF’s growth and changes over the different timeframes of the Studies. E.g., from 25 Bases in 2003 to 2016 in 2019 and 196 in 2020</a:t>
            </a:r>
          </a:p>
          <a:p>
            <a:pPr lvl="1" indent="-382588" algn="just">
              <a:spcBef>
                <a:spcPts val="0"/>
              </a:spcBef>
              <a:buFont typeface="Courier New" panose="02070309020205020404" pitchFamily="49" charset="0"/>
              <a:buChar char="o"/>
            </a:pPr>
            <a:endParaRPr lang="en-US" sz="1800" dirty="0">
              <a:latin typeface="Arial" panose="020B0604020202020204" pitchFamily="34" charset="0"/>
              <a:cs typeface="Arial" panose="020B0604020202020204" pitchFamily="34" charset="0"/>
            </a:endParaRPr>
          </a:p>
          <a:p>
            <a:pPr lvl="1" indent="-382588" algn="just">
              <a:spcBef>
                <a:spcPts val="0"/>
              </a:spcBef>
              <a:buFont typeface="Courier New" panose="02070309020205020404" pitchFamily="49" charset="0"/>
              <a:buChar char="o"/>
            </a:pPr>
            <a:r>
              <a:rPr lang="en-US" sz="1800" dirty="0">
                <a:latin typeface="Arial" panose="020B0604020202020204" pitchFamily="34" charset="0"/>
                <a:cs typeface="Arial" panose="020B0604020202020204" pitchFamily="34" charset="0"/>
              </a:rPr>
              <a:t>How the Company defined and choose to measure and report on socio-economic benefits</a:t>
            </a:r>
          </a:p>
          <a:p>
            <a:pPr indent="-382588" algn="just">
              <a:spcBef>
                <a:spcPts val="0"/>
              </a:spcBef>
            </a:pPr>
            <a:endParaRPr lang="en-US" sz="2200" dirty="0">
              <a:latin typeface="Arial" panose="020B0604020202020204" pitchFamily="34" charset="0"/>
              <a:cs typeface="Arial" panose="020B0604020202020204" pitchFamily="34" charset="0"/>
            </a:endParaRPr>
          </a:p>
          <a:p>
            <a:pPr lvl="1" indent="-382588" algn="just">
              <a:spcBef>
                <a:spcPts val="0"/>
              </a:spcBef>
              <a:buFont typeface="Courier New" panose="02070309020205020404" pitchFamily="49" charset="0"/>
              <a:buChar char="o"/>
            </a:pPr>
            <a:endParaRPr lang="en-US" sz="1600" dirty="0">
              <a:latin typeface="Arial" panose="020B0604020202020204" pitchFamily="34" charset="0"/>
              <a:cs typeface="Arial" panose="020B0604020202020204" pitchFamily="34" charset="0"/>
            </a:endParaRPr>
          </a:p>
          <a:p>
            <a:pPr algn="just">
              <a:spcBef>
                <a:spcPts val="0"/>
              </a:spcBef>
            </a:pPr>
            <a:r>
              <a:rPr lang="en-US" sz="2000" dirty="0">
                <a:latin typeface="Arial" panose="020B0604020202020204" pitchFamily="34" charset="0"/>
                <a:cs typeface="Arial" panose="020B0604020202020204" pitchFamily="34" charset="0"/>
              </a:rPr>
              <a:t>HRSC Study: Not only a view of the socio-economic, environmental and economic impact of 10 of its 15 EPWP sub-</a:t>
            </a:r>
            <a:r>
              <a:rPr lang="en-US" sz="2000" dirty="0" err="1">
                <a:latin typeface="Arial" panose="020B0604020202020204" pitchFamily="34" charset="0"/>
                <a:cs typeface="Arial" panose="020B0604020202020204" pitchFamily="34" charset="0"/>
              </a:rPr>
              <a:t>programmes</a:t>
            </a:r>
            <a:r>
              <a:rPr lang="en-US" sz="2000" dirty="0">
                <a:latin typeface="Arial" panose="020B0604020202020204" pitchFamily="34" charset="0"/>
                <a:cs typeface="Arial" panose="020B0604020202020204" pitchFamily="34" charset="0"/>
              </a:rPr>
              <a:t> but also </a:t>
            </a:r>
          </a:p>
          <a:p>
            <a:pPr lvl="1" indent="-382588" algn="just">
              <a:spcBef>
                <a:spcPts val="0"/>
              </a:spcBef>
              <a:buFont typeface="Courier New" panose="02070309020205020404" pitchFamily="49" charset="0"/>
              <a:buChar char="o"/>
            </a:pPr>
            <a:r>
              <a:rPr lang="en-ZA" sz="1800" dirty="0">
                <a:latin typeface="Arial" panose="020B0604020202020204" pitchFamily="34" charset="0"/>
                <a:cs typeface="Arial" panose="020B0604020202020204" pitchFamily="34" charset="0"/>
              </a:rPr>
              <a:t>The extent to which the objectives of the EPIP and NRM sub-programmes are being achieved</a:t>
            </a:r>
          </a:p>
          <a:p>
            <a:pPr lvl="1" indent="-382588" algn="just">
              <a:spcBef>
                <a:spcPts val="0"/>
              </a:spcBef>
              <a:buFont typeface="Courier New" panose="02070309020205020404" pitchFamily="49" charset="0"/>
              <a:buChar char="o"/>
            </a:pPr>
            <a:endParaRPr lang="en-ZA" sz="1800" dirty="0">
              <a:latin typeface="Arial" panose="020B0604020202020204" pitchFamily="34" charset="0"/>
              <a:cs typeface="Arial" panose="020B0604020202020204" pitchFamily="34" charset="0"/>
            </a:endParaRPr>
          </a:p>
          <a:p>
            <a:pPr lvl="1" indent="-382588" algn="just">
              <a:spcBef>
                <a:spcPts val="0"/>
              </a:spcBef>
              <a:buFont typeface="Courier New" panose="02070309020205020404" pitchFamily="49" charset="0"/>
              <a:buChar char="o"/>
            </a:pPr>
            <a:r>
              <a:rPr lang="en-ZA" sz="1800" dirty="0">
                <a:latin typeface="Arial" panose="020B0604020202020204" pitchFamily="34" charset="0"/>
                <a:cs typeface="Arial" panose="020B0604020202020204" pitchFamily="34" charset="0"/>
              </a:rPr>
              <a:t>Return on investment (value for money) of the sub-programmes to DEFF </a:t>
            </a:r>
          </a:p>
          <a:p>
            <a:pPr lvl="1" indent="-382588" algn="just">
              <a:spcBef>
                <a:spcPts val="0"/>
              </a:spcBef>
              <a:buFont typeface="Courier New" panose="02070309020205020404" pitchFamily="49" charset="0"/>
              <a:buChar char="o"/>
            </a:pPr>
            <a:endParaRPr lang="en-ZA" sz="1800" dirty="0">
              <a:latin typeface="Arial" panose="020B0604020202020204" pitchFamily="34" charset="0"/>
              <a:cs typeface="Arial" panose="020B0604020202020204" pitchFamily="34" charset="0"/>
            </a:endParaRPr>
          </a:p>
          <a:p>
            <a:pPr lvl="1" indent="-382588" algn="just">
              <a:spcBef>
                <a:spcPts val="0"/>
              </a:spcBef>
              <a:buFont typeface="Courier New" panose="02070309020205020404" pitchFamily="49" charset="0"/>
              <a:buChar char="o"/>
            </a:pPr>
            <a:r>
              <a:rPr lang="en-ZA" sz="1800" dirty="0">
                <a:latin typeface="Arial" panose="020B0604020202020204" pitchFamily="34" charset="0"/>
                <a:cs typeface="Arial" panose="020B0604020202020204" pitchFamily="34" charset="0"/>
              </a:rPr>
              <a:t>Impact of the environmental programmes on the socio-economic status of the country</a:t>
            </a:r>
            <a:endParaRPr lang="en-US" sz="2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1C4DA05-BDFE-654A-81FD-30019891BB38}"/>
              </a:ext>
            </a:extLst>
          </p:cNvPr>
          <p:cNvSpPr>
            <a:spLocks noGrp="1"/>
          </p:cNvSpPr>
          <p:nvPr>
            <p:ph type="sldNum" sz="quarter" idx="12"/>
          </p:nvPr>
        </p:nvSpPr>
        <p:spPr>
          <a:xfrm>
            <a:off x="7452320" y="6356350"/>
            <a:ext cx="1234480" cy="365125"/>
          </a:xfrm>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47</a:t>
            </a:fld>
            <a:endParaRPr lang="en-US" b="1">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177712BE-AA08-BE45-9DBD-2DD0DEEFC5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282" y="6093296"/>
            <a:ext cx="2683351" cy="651854"/>
          </a:xfrm>
          <a:prstGeom prst="rect">
            <a:avLst/>
          </a:prstGeom>
        </p:spPr>
      </p:pic>
      <p:pic>
        <p:nvPicPr>
          <p:cNvPr id="6" name="Picture 5">
            <a:extLst>
              <a:ext uri="{FF2B5EF4-FFF2-40B4-BE49-F238E27FC236}">
                <a16:creationId xmlns:a16="http://schemas.microsoft.com/office/drawing/2014/main" id="{2A5FAEA6-E55E-5346-AE7D-0E19F570D2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093296"/>
            <a:ext cx="504056" cy="651854"/>
          </a:xfrm>
          <a:prstGeom prst="rect">
            <a:avLst/>
          </a:prstGeom>
        </p:spPr>
      </p:pic>
      <p:pic>
        <p:nvPicPr>
          <p:cNvPr id="7" name="Picture 2">
            <a:extLst>
              <a:ext uri="{FF2B5EF4-FFF2-40B4-BE49-F238E27FC236}">
                <a16:creationId xmlns:a16="http://schemas.microsoft.com/office/drawing/2014/main" id="{90675711-A771-8C49-A3FF-44DCF173492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24128" y="6093296"/>
            <a:ext cx="2448272" cy="665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a:extLst>
              <a:ext uri="{FF2B5EF4-FFF2-40B4-BE49-F238E27FC236}">
                <a16:creationId xmlns:a16="http://schemas.microsoft.com/office/drawing/2014/main" id="{F416CA42-799E-C646-8CEE-4E5A18FAF573}"/>
              </a:ext>
            </a:extLst>
          </p:cNvPr>
          <p:cNvCxnSpPr/>
          <p:nvPr/>
        </p:nvCxnSpPr>
        <p:spPr>
          <a:xfrm>
            <a:off x="199970" y="5979355"/>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63397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5B622-2C6E-EF42-8D6E-BCD87732BDA5}"/>
              </a:ext>
            </a:extLst>
          </p:cNvPr>
          <p:cNvSpPr>
            <a:spLocks noGrp="1"/>
          </p:cNvSpPr>
          <p:nvPr>
            <p:ph type="title"/>
          </p:nvPr>
        </p:nvSpPr>
        <p:spPr>
          <a:xfrm>
            <a:off x="179512" y="83295"/>
            <a:ext cx="8784976" cy="681410"/>
          </a:xfrm>
          <a:solidFill>
            <a:schemeClr val="accent3">
              <a:lumMod val="20000"/>
              <a:lumOff val="80000"/>
            </a:schemeClr>
          </a:solidFill>
        </p:spPr>
        <p:txBody>
          <a:bodyPr>
            <a:noAutofit/>
          </a:bodyPr>
          <a:lstStyle/>
          <a:p>
            <a:r>
              <a:rPr lang="en-US" sz="3600" b="1" cap="small" dirty="0">
                <a:latin typeface="Arial" panose="020B0604020202020204" pitchFamily="34" charset="0"/>
                <a:cs typeface="Arial" panose="020B0604020202020204" pitchFamily="34" charset="0"/>
              </a:rPr>
              <a:t>Summary</a:t>
            </a:r>
          </a:p>
        </p:txBody>
      </p:sp>
      <p:sp>
        <p:nvSpPr>
          <p:cNvPr id="3" name="Content Placeholder 2">
            <a:extLst>
              <a:ext uri="{FF2B5EF4-FFF2-40B4-BE49-F238E27FC236}">
                <a16:creationId xmlns:a16="http://schemas.microsoft.com/office/drawing/2014/main" id="{EF13F493-269C-FD48-AEA6-1DEAED51099D}"/>
              </a:ext>
            </a:extLst>
          </p:cNvPr>
          <p:cNvSpPr>
            <a:spLocks noGrp="1"/>
          </p:cNvSpPr>
          <p:nvPr>
            <p:ph idx="1"/>
          </p:nvPr>
        </p:nvSpPr>
        <p:spPr>
          <a:xfrm>
            <a:off x="199970" y="764705"/>
            <a:ext cx="8585006" cy="5099121"/>
          </a:xfrm>
        </p:spPr>
        <p:txBody>
          <a:bodyPr>
            <a:normAutofit fontScale="40000" lnSpcReduction="20000"/>
          </a:bodyPr>
          <a:lstStyle/>
          <a:p>
            <a:pPr algn="just">
              <a:lnSpc>
                <a:spcPct val="120000"/>
              </a:lnSpc>
              <a:spcBef>
                <a:spcPts val="0"/>
              </a:spcBef>
            </a:pPr>
            <a:r>
              <a:rPr lang="en-US" sz="3800" dirty="0">
                <a:latin typeface="Arial" panose="020B0604020202020204" pitchFamily="34" charset="0"/>
                <a:cs typeface="Arial" panose="020B0604020202020204" pitchFamily="34" charset="0"/>
              </a:rPr>
              <a:t>There is value in interrogating how DEFF choose to measure socio-economic, environmental and economic impact and the findings not covered in the 2019/20 Study. For example:</a:t>
            </a:r>
            <a:endParaRPr lang="en-US" sz="1600" dirty="0">
              <a:latin typeface="Arial" panose="020B0604020202020204" pitchFamily="34" charset="0"/>
              <a:cs typeface="Arial" panose="020B0604020202020204" pitchFamily="34" charset="0"/>
            </a:endParaRPr>
          </a:p>
          <a:p>
            <a:pPr lvl="1" algn="just">
              <a:lnSpc>
                <a:spcPct val="120000"/>
              </a:lnSpc>
              <a:spcBef>
                <a:spcPts val="0"/>
              </a:spcBef>
              <a:buFont typeface="Courier New" panose="02070309020205020404" pitchFamily="49" charset="0"/>
              <a:buChar char="o"/>
            </a:pPr>
            <a:r>
              <a:rPr lang="en-US" sz="2900" dirty="0">
                <a:latin typeface="Arial" panose="020B0604020202020204" pitchFamily="34" charset="0"/>
                <a:cs typeface="Arial" panose="020B0604020202020204" pitchFamily="34" charset="0"/>
              </a:rPr>
              <a:t>Increase in accredited </a:t>
            </a:r>
            <a:r>
              <a:rPr lang="en-US" sz="2900" dirty="0" err="1">
                <a:latin typeface="Arial" panose="020B0604020202020204" pitchFamily="34" charset="0"/>
                <a:cs typeface="Arial" panose="020B0604020202020204" pitchFamily="34" charset="0"/>
              </a:rPr>
              <a:t>programmes</a:t>
            </a:r>
            <a:endParaRPr lang="en-US" sz="2900" dirty="0">
              <a:latin typeface="Arial" panose="020B0604020202020204" pitchFamily="34" charset="0"/>
              <a:cs typeface="Arial" panose="020B0604020202020204" pitchFamily="34" charset="0"/>
            </a:endParaRPr>
          </a:p>
          <a:p>
            <a:pPr lvl="1" algn="just">
              <a:lnSpc>
                <a:spcPct val="120000"/>
              </a:lnSpc>
              <a:spcBef>
                <a:spcPts val="0"/>
              </a:spcBef>
              <a:buFont typeface="Courier New" panose="02070309020205020404" pitchFamily="49" charset="0"/>
              <a:buChar char="o"/>
            </a:pPr>
            <a:endParaRPr lang="en-US" sz="2900" dirty="0">
              <a:latin typeface="Arial" panose="020B0604020202020204" pitchFamily="34" charset="0"/>
              <a:cs typeface="Arial" panose="020B0604020202020204" pitchFamily="34" charset="0"/>
            </a:endParaRPr>
          </a:p>
          <a:p>
            <a:pPr lvl="1" algn="just">
              <a:lnSpc>
                <a:spcPct val="120000"/>
              </a:lnSpc>
              <a:spcBef>
                <a:spcPts val="0"/>
              </a:spcBef>
              <a:buFont typeface="Courier New" panose="02070309020205020404" pitchFamily="49" charset="0"/>
              <a:buChar char="o"/>
            </a:pPr>
            <a:r>
              <a:rPr lang="en-US" sz="2900" dirty="0">
                <a:latin typeface="Arial" panose="020B0604020202020204" pitchFamily="34" charset="0"/>
                <a:cs typeface="Arial" panose="020B0604020202020204" pitchFamily="34" charset="0"/>
              </a:rPr>
              <a:t>Household surveys</a:t>
            </a:r>
          </a:p>
          <a:p>
            <a:pPr lvl="1" algn="just">
              <a:lnSpc>
                <a:spcPct val="120000"/>
              </a:lnSpc>
              <a:spcBef>
                <a:spcPts val="0"/>
              </a:spcBef>
              <a:buFont typeface="Courier New" panose="02070309020205020404" pitchFamily="49" charset="0"/>
              <a:buChar char="o"/>
            </a:pPr>
            <a:endParaRPr lang="en-US" sz="2900" dirty="0">
              <a:latin typeface="Arial" panose="020B0604020202020204" pitchFamily="34" charset="0"/>
              <a:cs typeface="Arial" panose="020B0604020202020204" pitchFamily="34" charset="0"/>
            </a:endParaRPr>
          </a:p>
          <a:p>
            <a:pPr lvl="1" algn="just">
              <a:lnSpc>
                <a:spcPct val="120000"/>
              </a:lnSpc>
              <a:spcBef>
                <a:spcPts val="0"/>
              </a:spcBef>
            </a:pPr>
            <a:r>
              <a:rPr lang="en-US" sz="2900" dirty="0">
                <a:latin typeface="Arial" panose="020B0604020202020204" pitchFamily="34" charset="0"/>
                <a:cs typeface="Arial" panose="020B0604020202020204" pitchFamily="34" charset="0"/>
              </a:rPr>
              <a:t>Educational levels</a:t>
            </a:r>
          </a:p>
          <a:p>
            <a:pPr lvl="1" algn="just">
              <a:lnSpc>
                <a:spcPct val="120000"/>
              </a:lnSpc>
              <a:spcBef>
                <a:spcPts val="0"/>
              </a:spcBef>
            </a:pPr>
            <a:endParaRPr lang="en-US" sz="2900" dirty="0">
              <a:latin typeface="Arial" panose="020B0604020202020204" pitchFamily="34" charset="0"/>
              <a:cs typeface="Arial" panose="020B0604020202020204" pitchFamily="34" charset="0"/>
            </a:endParaRPr>
          </a:p>
          <a:p>
            <a:pPr lvl="1" indent="-382588" algn="just">
              <a:lnSpc>
                <a:spcPct val="120000"/>
              </a:lnSpc>
              <a:spcBef>
                <a:spcPts val="0"/>
              </a:spcBef>
              <a:buFont typeface="Courier New" panose="02070309020205020404" pitchFamily="49" charset="0"/>
              <a:buChar char="o"/>
            </a:pPr>
            <a:endParaRPr lang="en-US" sz="1800" dirty="0">
              <a:latin typeface="Arial" panose="020B0604020202020204" pitchFamily="34" charset="0"/>
              <a:cs typeface="Arial" panose="020B0604020202020204" pitchFamily="34" charset="0"/>
            </a:endParaRPr>
          </a:p>
          <a:p>
            <a:pPr algn="just">
              <a:lnSpc>
                <a:spcPct val="120000"/>
              </a:lnSpc>
              <a:spcBef>
                <a:spcPts val="0"/>
              </a:spcBef>
            </a:pPr>
            <a:r>
              <a:rPr lang="en-US" sz="3800" dirty="0">
                <a:latin typeface="Arial" panose="020B0604020202020204" pitchFamily="34" charset="0"/>
                <a:cs typeface="Arial" panose="020B0604020202020204" pitchFamily="34" charset="0"/>
              </a:rPr>
              <a:t>HSRC Study highlighted WOF strengths against peer-EPWP sub-</a:t>
            </a:r>
            <a:r>
              <a:rPr lang="en-US" sz="3800" dirty="0" err="1">
                <a:latin typeface="Arial" panose="020B0604020202020204" pitchFamily="34" charset="0"/>
                <a:cs typeface="Arial" panose="020B0604020202020204" pitchFamily="34" charset="0"/>
              </a:rPr>
              <a:t>programmes</a:t>
            </a:r>
            <a:r>
              <a:rPr lang="en-US" sz="3800" dirty="0">
                <a:latin typeface="Arial" panose="020B0604020202020204" pitchFamily="34" charset="0"/>
                <a:cs typeface="Arial" panose="020B0604020202020204" pitchFamily="34" charset="0"/>
              </a:rPr>
              <a:t>:</a:t>
            </a:r>
          </a:p>
          <a:p>
            <a:pPr lvl="1" algn="just">
              <a:lnSpc>
                <a:spcPct val="120000"/>
              </a:lnSpc>
              <a:spcBef>
                <a:spcPts val="0"/>
              </a:spcBef>
              <a:buFont typeface="Courier New" panose="02070309020205020404" pitchFamily="49" charset="0"/>
              <a:buChar char="o"/>
            </a:pPr>
            <a:r>
              <a:rPr lang="en-US" sz="2900" dirty="0">
                <a:latin typeface="Arial" panose="020B0604020202020204" pitchFamily="34" charset="0"/>
                <a:cs typeface="Arial" panose="020B0604020202020204" pitchFamily="34" charset="0"/>
              </a:rPr>
              <a:t>Person-days which exceeded targets in 2014/15 and 2015/16</a:t>
            </a:r>
          </a:p>
          <a:p>
            <a:pPr lvl="1" algn="just">
              <a:lnSpc>
                <a:spcPct val="120000"/>
              </a:lnSpc>
              <a:spcBef>
                <a:spcPts val="0"/>
              </a:spcBef>
              <a:buFont typeface="Courier New" panose="02070309020205020404" pitchFamily="49" charset="0"/>
              <a:buChar char="o"/>
            </a:pPr>
            <a:endParaRPr lang="en-US" sz="2900" dirty="0">
              <a:latin typeface="Arial" panose="020B0604020202020204" pitchFamily="34" charset="0"/>
              <a:cs typeface="Arial" panose="020B0604020202020204" pitchFamily="34" charset="0"/>
            </a:endParaRPr>
          </a:p>
          <a:p>
            <a:pPr lvl="1" algn="just">
              <a:lnSpc>
                <a:spcPct val="120000"/>
              </a:lnSpc>
              <a:spcBef>
                <a:spcPts val="0"/>
              </a:spcBef>
              <a:buFont typeface="Courier New" panose="02070309020205020404" pitchFamily="49" charset="0"/>
              <a:buChar char="o"/>
            </a:pPr>
            <a:r>
              <a:rPr lang="en-GB" sz="2900" dirty="0">
                <a:latin typeface="Arial" panose="020B0604020202020204" pitchFamily="34" charset="0"/>
                <a:cs typeface="Arial" panose="020B0604020202020204" pitchFamily="34" charset="0"/>
              </a:rPr>
              <a:t>Consistently met its FTE targets and exceeded them in the latter years. “</a:t>
            </a:r>
            <a:r>
              <a:rPr lang="en-ZA" sz="2900" i="1" dirty="0">
                <a:latin typeface="Arial" panose="020B0604020202020204" pitchFamily="34" charset="0"/>
                <a:cs typeface="Arial" panose="020B0604020202020204" pitchFamily="34" charset="0"/>
              </a:rPr>
              <a:t>For the EPIP sub-programmes, actual FTE was generally less than target, while the reverse obtained for </a:t>
            </a:r>
            <a:r>
              <a:rPr lang="en-ZA" sz="2900" i="1" dirty="0" err="1">
                <a:latin typeface="Arial" panose="020B0604020202020204" pitchFamily="34" charset="0"/>
                <a:cs typeface="Arial" panose="020B0604020202020204" pitchFamily="34" charset="0"/>
              </a:rPr>
              <a:t>WoF</a:t>
            </a:r>
            <a:r>
              <a:rPr lang="en-ZA" sz="2900" i="1" dirty="0">
                <a:latin typeface="Arial" panose="020B0604020202020204" pitchFamily="34" charset="0"/>
                <a:cs typeface="Arial" panose="020B0604020202020204" pitchFamily="34" charset="0"/>
              </a:rPr>
              <a:t>.”</a:t>
            </a:r>
          </a:p>
          <a:p>
            <a:pPr lvl="1" algn="just">
              <a:lnSpc>
                <a:spcPct val="120000"/>
              </a:lnSpc>
              <a:spcBef>
                <a:spcPts val="0"/>
              </a:spcBef>
              <a:buFont typeface="Courier New" panose="02070309020205020404" pitchFamily="49" charset="0"/>
              <a:buChar char="o"/>
            </a:pPr>
            <a:endParaRPr lang="en-ZA" sz="2900" i="1" dirty="0">
              <a:latin typeface="Arial" panose="020B0604020202020204" pitchFamily="34" charset="0"/>
              <a:cs typeface="Arial" panose="020B0604020202020204" pitchFamily="34" charset="0"/>
            </a:endParaRPr>
          </a:p>
          <a:p>
            <a:pPr lvl="1" algn="just">
              <a:lnSpc>
                <a:spcPct val="120000"/>
              </a:lnSpc>
              <a:spcBef>
                <a:spcPts val="0"/>
              </a:spcBef>
              <a:buFont typeface="Courier New" panose="02070309020205020404" pitchFamily="49" charset="0"/>
              <a:buChar char="o"/>
            </a:pPr>
            <a:r>
              <a:rPr lang="en-ZA" sz="2900" dirty="0">
                <a:latin typeface="Arial" panose="020B0604020202020204" pitchFamily="34" charset="0"/>
                <a:cs typeface="Arial" panose="020B0604020202020204" pitchFamily="34" charset="0"/>
              </a:rPr>
              <a:t>62% of EPWP participants matric with </a:t>
            </a:r>
            <a:r>
              <a:rPr lang="en-ZA" sz="2900" dirty="0" err="1">
                <a:latin typeface="Arial" panose="020B0604020202020204" pitchFamily="34" charset="0"/>
                <a:cs typeface="Arial" panose="020B0604020202020204" pitchFamily="34" charset="0"/>
              </a:rPr>
              <a:t>WoF</a:t>
            </a:r>
            <a:r>
              <a:rPr lang="en-ZA" sz="2900" dirty="0">
                <a:latin typeface="Arial" panose="020B0604020202020204" pitchFamily="34" charset="0"/>
                <a:cs typeface="Arial" panose="020B0604020202020204" pitchFamily="34" charset="0"/>
              </a:rPr>
              <a:t> and </a:t>
            </a:r>
            <a:r>
              <a:rPr lang="en-ZA" sz="2900" dirty="0" err="1">
                <a:latin typeface="Arial" panose="020B0604020202020204" pitchFamily="34" charset="0"/>
                <a:cs typeface="Arial" panose="020B0604020202020204" pitchFamily="34" charset="0"/>
              </a:rPr>
              <a:t>WfW</a:t>
            </a:r>
            <a:r>
              <a:rPr lang="en-ZA" sz="2900" dirty="0">
                <a:latin typeface="Arial" panose="020B0604020202020204" pitchFamily="34" charset="0"/>
                <a:cs typeface="Arial" panose="020B0604020202020204" pitchFamily="34" charset="0"/>
              </a:rPr>
              <a:t> participants reporting the highest proportion having a matric qualification. WOF had the highest number of participants 67% who had a degree </a:t>
            </a:r>
          </a:p>
          <a:p>
            <a:pPr lvl="1" algn="just">
              <a:lnSpc>
                <a:spcPct val="120000"/>
              </a:lnSpc>
              <a:spcBef>
                <a:spcPts val="0"/>
              </a:spcBef>
              <a:buFont typeface="Courier New" panose="02070309020205020404" pitchFamily="49" charset="0"/>
              <a:buChar char="o"/>
            </a:pPr>
            <a:endParaRPr lang="en-ZA" sz="2900" dirty="0">
              <a:latin typeface="Arial" panose="020B0604020202020204" pitchFamily="34" charset="0"/>
              <a:cs typeface="Arial" panose="020B0604020202020204" pitchFamily="34" charset="0"/>
            </a:endParaRPr>
          </a:p>
          <a:p>
            <a:pPr lvl="1" algn="just">
              <a:lnSpc>
                <a:spcPct val="120000"/>
              </a:lnSpc>
              <a:spcBef>
                <a:spcPts val="0"/>
              </a:spcBef>
              <a:buFont typeface="Courier New" panose="02070309020205020404" pitchFamily="49" charset="0"/>
              <a:buChar char="o"/>
            </a:pPr>
            <a:r>
              <a:rPr lang="en-ZA" sz="2900" dirty="0">
                <a:latin typeface="Arial" panose="020B0604020202020204" pitchFamily="34" charset="0"/>
                <a:cs typeface="Arial" panose="020B0604020202020204" pitchFamily="34" charset="0"/>
              </a:rPr>
              <a:t>It is evident that participants who received the most training were those in </a:t>
            </a:r>
            <a:r>
              <a:rPr lang="en-ZA" sz="2900" dirty="0" err="1">
                <a:latin typeface="Arial" panose="020B0604020202020204" pitchFamily="34" charset="0"/>
                <a:cs typeface="Arial" panose="020B0604020202020204" pitchFamily="34" charset="0"/>
              </a:rPr>
              <a:t>WfW</a:t>
            </a:r>
            <a:r>
              <a:rPr lang="en-ZA" sz="2900" dirty="0">
                <a:latin typeface="Arial" panose="020B0604020202020204" pitchFamily="34" charset="0"/>
                <a:cs typeface="Arial" panose="020B0604020202020204" pitchFamily="34" charset="0"/>
              </a:rPr>
              <a:t> and </a:t>
            </a:r>
            <a:r>
              <a:rPr lang="en-ZA" sz="2900" dirty="0" err="1">
                <a:latin typeface="Arial" panose="020B0604020202020204" pitchFamily="34" charset="0"/>
                <a:cs typeface="Arial" panose="020B0604020202020204" pitchFamily="34" charset="0"/>
              </a:rPr>
              <a:t>WoF</a:t>
            </a:r>
            <a:r>
              <a:rPr lang="en-ZA" sz="2900" dirty="0">
                <a:latin typeface="Arial" panose="020B0604020202020204" pitchFamily="34" charset="0"/>
                <a:cs typeface="Arial" panose="020B0604020202020204" pitchFamily="34" charset="0"/>
              </a:rPr>
              <a:t>. Participants working for </a:t>
            </a:r>
            <a:r>
              <a:rPr lang="en-ZA" sz="2900" dirty="0" err="1">
                <a:latin typeface="Arial" panose="020B0604020202020204" pitchFamily="34" charset="0"/>
                <a:cs typeface="Arial" panose="020B0604020202020204" pitchFamily="34" charset="0"/>
              </a:rPr>
              <a:t>WfW</a:t>
            </a:r>
            <a:r>
              <a:rPr lang="en-ZA" sz="2900" dirty="0">
                <a:latin typeface="Arial" panose="020B0604020202020204" pitchFamily="34" charset="0"/>
                <a:cs typeface="Arial" panose="020B0604020202020204" pitchFamily="34" charset="0"/>
              </a:rPr>
              <a:t> and </a:t>
            </a:r>
            <a:r>
              <a:rPr lang="en-ZA" sz="2900" dirty="0" err="1">
                <a:latin typeface="Arial" panose="020B0604020202020204" pitchFamily="34" charset="0"/>
                <a:cs typeface="Arial" panose="020B0604020202020204" pitchFamily="34" charset="0"/>
              </a:rPr>
              <a:t>WoF</a:t>
            </a:r>
            <a:r>
              <a:rPr lang="en-ZA" sz="2900" dirty="0">
                <a:latin typeface="Arial" panose="020B0604020202020204" pitchFamily="34" charset="0"/>
                <a:cs typeface="Arial" panose="020B0604020202020204" pitchFamily="34" charset="0"/>
              </a:rPr>
              <a:t> received the most training on safety. Participants working for </a:t>
            </a:r>
            <a:r>
              <a:rPr lang="en-ZA" sz="2900" dirty="0" err="1">
                <a:latin typeface="Arial" panose="020B0604020202020204" pitchFamily="34" charset="0"/>
                <a:cs typeface="Arial" panose="020B0604020202020204" pitchFamily="34" charset="0"/>
              </a:rPr>
              <a:t>WfW</a:t>
            </a:r>
            <a:r>
              <a:rPr lang="en-ZA" sz="2900" dirty="0">
                <a:latin typeface="Arial" panose="020B0604020202020204" pitchFamily="34" charset="0"/>
                <a:cs typeface="Arial" panose="020B0604020202020204" pitchFamily="34" charset="0"/>
              </a:rPr>
              <a:t> received more training on technical skills or use of technology, while </a:t>
            </a:r>
            <a:r>
              <a:rPr lang="en-ZA" sz="2900" dirty="0" err="1">
                <a:latin typeface="Arial" panose="020B0604020202020204" pitchFamily="34" charset="0"/>
                <a:cs typeface="Arial" panose="020B0604020202020204" pitchFamily="34" charset="0"/>
              </a:rPr>
              <a:t>WoF</a:t>
            </a:r>
            <a:r>
              <a:rPr lang="en-ZA" sz="2900" dirty="0">
                <a:latin typeface="Arial" panose="020B0604020202020204" pitchFamily="34" charset="0"/>
                <a:cs typeface="Arial" panose="020B0604020202020204" pitchFamily="34" charset="0"/>
              </a:rPr>
              <a:t> participants received the most training on teamwork. </a:t>
            </a:r>
            <a:r>
              <a:rPr lang="en-ZA" sz="2900" dirty="0" err="1">
                <a:latin typeface="Arial" panose="020B0604020202020204" pitchFamily="34" charset="0"/>
                <a:cs typeface="Arial" panose="020B0604020202020204" pitchFamily="34" charset="0"/>
              </a:rPr>
              <a:t>WfW</a:t>
            </a:r>
            <a:r>
              <a:rPr lang="en-ZA" sz="2900" dirty="0">
                <a:latin typeface="Arial" panose="020B0604020202020204" pitchFamily="34" charset="0"/>
                <a:cs typeface="Arial" panose="020B0604020202020204" pitchFamily="34" charset="0"/>
              </a:rPr>
              <a:t> and </a:t>
            </a:r>
            <a:r>
              <a:rPr lang="en-ZA" sz="2900" dirty="0" err="1">
                <a:latin typeface="Arial" panose="020B0604020202020204" pitchFamily="34" charset="0"/>
                <a:cs typeface="Arial" panose="020B0604020202020204" pitchFamily="34" charset="0"/>
              </a:rPr>
              <a:t>WoF</a:t>
            </a:r>
            <a:r>
              <a:rPr lang="en-ZA" sz="2900" dirty="0">
                <a:latin typeface="Arial" panose="020B0604020202020204" pitchFamily="34" charset="0"/>
                <a:cs typeface="Arial" panose="020B0604020202020204" pitchFamily="34" charset="0"/>
              </a:rPr>
              <a:t> had the most participants receiving soft skills training (29%)</a:t>
            </a:r>
          </a:p>
          <a:p>
            <a:pPr lvl="1" algn="just">
              <a:lnSpc>
                <a:spcPct val="120000"/>
              </a:lnSpc>
              <a:spcBef>
                <a:spcPts val="0"/>
              </a:spcBef>
              <a:buFont typeface="Courier New" panose="02070309020205020404" pitchFamily="49" charset="0"/>
              <a:buChar char="o"/>
            </a:pPr>
            <a:endParaRPr lang="en-ZA" sz="2900" dirty="0">
              <a:latin typeface="Arial" panose="020B0604020202020204" pitchFamily="34" charset="0"/>
              <a:cs typeface="Arial" panose="020B0604020202020204" pitchFamily="34" charset="0"/>
            </a:endParaRPr>
          </a:p>
          <a:p>
            <a:pPr algn="just">
              <a:lnSpc>
                <a:spcPct val="120000"/>
              </a:lnSpc>
              <a:spcBef>
                <a:spcPts val="0"/>
              </a:spcBef>
            </a:pPr>
            <a:r>
              <a:rPr lang="en-ZA" sz="3800" b="1" cap="small" dirty="0">
                <a:latin typeface="Arial" panose="020B0604020202020204" pitchFamily="34" charset="0"/>
                <a:cs typeface="Arial" panose="020B0604020202020204" pitchFamily="34" charset="0"/>
              </a:rPr>
              <a:t>Opportunity</a:t>
            </a:r>
            <a:r>
              <a:rPr lang="en-ZA" sz="3800" dirty="0">
                <a:latin typeface="Arial" panose="020B0604020202020204" pitchFamily="34" charset="0"/>
                <a:cs typeface="Arial" panose="020B0604020202020204" pitchFamily="34" charset="0"/>
              </a:rPr>
              <a:t>: Move beyond output indicators. More thought to </a:t>
            </a:r>
            <a:r>
              <a:rPr lang="en-US" sz="3800" dirty="0">
                <a:latin typeface="Arial" panose="020B0604020202020204" pitchFamily="34" charset="0"/>
                <a:cs typeface="Arial" panose="020B0604020202020204" pitchFamily="34" charset="0"/>
              </a:rPr>
              <a:t>socio-economic, environmental and economic outcomes and impact WOF should aspire to </a:t>
            </a:r>
          </a:p>
        </p:txBody>
      </p:sp>
      <p:sp>
        <p:nvSpPr>
          <p:cNvPr id="4" name="Slide Number Placeholder 3">
            <a:extLst>
              <a:ext uri="{FF2B5EF4-FFF2-40B4-BE49-F238E27FC236}">
                <a16:creationId xmlns:a16="http://schemas.microsoft.com/office/drawing/2014/main" id="{A1C4DA05-BDFE-654A-81FD-30019891BB38}"/>
              </a:ext>
            </a:extLst>
          </p:cNvPr>
          <p:cNvSpPr>
            <a:spLocks noGrp="1"/>
          </p:cNvSpPr>
          <p:nvPr>
            <p:ph type="sldNum" sz="quarter" idx="12"/>
          </p:nvPr>
        </p:nvSpPr>
        <p:spPr>
          <a:xfrm>
            <a:off x="7452320" y="6356350"/>
            <a:ext cx="1234480" cy="365125"/>
          </a:xfrm>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48</a:t>
            </a:fld>
            <a:endParaRPr lang="en-US" b="1">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177712BE-AA08-BE45-9DBD-2DD0DEEFC5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282" y="6093296"/>
            <a:ext cx="2683351" cy="651854"/>
          </a:xfrm>
          <a:prstGeom prst="rect">
            <a:avLst/>
          </a:prstGeom>
        </p:spPr>
      </p:pic>
      <p:pic>
        <p:nvPicPr>
          <p:cNvPr id="6" name="Picture 5">
            <a:extLst>
              <a:ext uri="{FF2B5EF4-FFF2-40B4-BE49-F238E27FC236}">
                <a16:creationId xmlns:a16="http://schemas.microsoft.com/office/drawing/2014/main" id="{2A5FAEA6-E55E-5346-AE7D-0E19F570D21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55976" y="6093296"/>
            <a:ext cx="504056" cy="651854"/>
          </a:xfrm>
          <a:prstGeom prst="rect">
            <a:avLst/>
          </a:prstGeom>
        </p:spPr>
      </p:pic>
      <p:pic>
        <p:nvPicPr>
          <p:cNvPr id="7" name="Picture 2">
            <a:extLst>
              <a:ext uri="{FF2B5EF4-FFF2-40B4-BE49-F238E27FC236}">
                <a16:creationId xmlns:a16="http://schemas.microsoft.com/office/drawing/2014/main" id="{90675711-A771-8C49-A3FF-44DCF173492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531" t="20866" r="17211" b="23306"/>
          <a:stretch/>
        </p:blipFill>
        <p:spPr bwMode="auto">
          <a:xfrm>
            <a:off x="5724128" y="6093296"/>
            <a:ext cx="2448272" cy="665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a:extLst>
              <a:ext uri="{FF2B5EF4-FFF2-40B4-BE49-F238E27FC236}">
                <a16:creationId xmlns:a16="http://schemas.microsoft.com/office/drawing/2014/main" id="{F416CA42-799E-C646-8CEE-4E5A18FAF573}"/>
              </a:ext>
            </a:extLst>
          </p:cNvPr>
          <p:cNvCxnSpPr/>
          <p:nvPr/>
        </p:nvCxnSpPr>
        <p:spPr>
          <a:xfrm>
            <a:off x="199970" y="5979355"/>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0526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5B622-2C6E-EF42-8D6E-BCD87732BDA5}"/>
              </a:ext>
            </a:extLst>
          </p:cNvPr>
          <p:cNvSpPr>
            <a:spLocks noGrp="1"/>
          </p:cNvSpPr>
          <p:nvPr>
            <p:ph type="title"/>
          </p:nvPr>
        </p:nvSpPr>
        <p:spPr>
          <a:xfrm>
            <a:off x="179512" y="83294"/>
            <a:ext cx="8784976" cy="836712"/>
          </a:xfrm>
          <a:solidFill>
            <a:schemeClr val="accent3">
              <a:lumMod val="20000"/>
              <a:lumOff val="80000"/>
            </a:schemeClr>
          </a:solidFill>
        </p:spPr>
        <p:txBody>
          <a:bodyPr>
            <a:noAutofit/>
          </a:bodyPr>
          <a:lstStyle/>
          <a:p>
            <a:r>
              <a:rPr lang="en-US" sz="3600" b="1" cap="small">
                <a:latin typeface="Arial" panose="020B0604020202020204" pitchFamily="34" charset="0"/>
                <a:cs typeface="Arial" panose="020B0604020202020204" pitchFamily="34" charset="0"/>
              </a:rPr>
              <a:t>Sustainable Socio-economic outcomes and Impact</a:t>
            </a:r>
          </a:p>
        </p:txBody>
      </p:sp>
      <p:sp>
        <p:nvSpPr>
          <p:cNvPr id="3" name="Content Placeholder 2">
            <a:extLst>
              <a:ext uri="{FF2B5EF4-FFF2-40B4-BE49-F238E27FC236}">
                <a16:creationId xmlns:a16="http://schemas.microsoft.com/office/drawing/2014/main" id="{EF13F493-269C-FD48-AEA6-1DEAED51099D}"/>
              </a:ext>
            </a:extLst>
          </p:cNvPr>
          <p:cNvSpPr>
            <a:spLocks noGrp="1"/>
          </p:cNvSpPr>
          <p:nvPr>
            <p:ph idx="1"/>
          </p:nvPr>
        </p:nvSpPr>
        <p:spPr>
          <a:xfrm>
            <a:off x="0" y="982316"/>
            <a:ext cx="8784976" cy="5110980"/>
          </a:xfrm>
        </p:spPr>
        <p:txBody>
          <a:bodyPr>
            <a:normAutofit lnSpcReduction="10000"/>
          </a:bodyPr>
          <a:lstStyle/>
          <a:p>
            <a:pPr algn="just">
              <a:spcBef>
                <a:spcPts val="0"/>
              </a:spcBef>
            </a:pPr>
            <a:r>
              <a:rPr lang="en-US" sz="1600" dirty="0">
                <a:latin typeface="Arial" panose="020B0604020202020204" pitchFamily="34" charset="0"/>
                <a:cs typeface="Arial" panose="020B0604020202020204" pitchFamily="34" charset="0"/>
              </a:rPr>
              <a:t>DEFF’s Strategic Goal: </a:t>
            </a:r>
            <a:r>
              <a:rPr lang="en-US" sz="1800" dirty="0">
                <a:latin typeface="Arial" panose="020B0604020202020204" pitchFamily="34" charset="0"/>
                <a:cs typeface="Arial" panose="020B0604020202020204" pitchFamily="34" charset="0"/>
              </a:rPr>
              <a:t>Enhanced socio-economic benefits and employment creation achieved for the presents and future generations forma healthy environm</a:t>
            </a:r>
            <a:r>
              <a:rPr lang="en-US" sz="1400" dirty="0">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t</a:t>
            </a:r>
          </a:p>
          <a:p>
            <a:pPr marL="1016000" lvl="1" indent="-622300" algn="just">
              <a:spcBef>
                <a:spcPts val="0"/>
              </a:spcBef>
              <a:buFont typeface="Courier New" panose="02070309020205020404" pitchFamily="49" charset="0"/>
              <a:buChar char="o"/>
            </a:pPr>
            <a:endParaRPr lang="en-US" sz="1400" dirty="0">
              <a:latin typeface="Arial" panose="020B0604020202020204" pitchFamily="34" charset="0"/>
              <a:cs typeface="Arial" panose="020B0604020202020204" pitchFamily="34" charset="0"/>
            </a:endParaRPr>
          </a:p>
          <a:p>
            <a:pPr algn="just">
              <a:spcBef>
                <a:spcPts val="0"/>
              </a:spcBef>
            </a:pPr>
            <a:r>
              <a:rPr lang="en-US" sz="1600" dirty="0">
                <a:latin typeface="Arial" panose="020B0604020202020204" pitchFamily="34" charset="0"/>
                <a:cs typeface="Arial" panose="020B0604020202020204" pitchFamily="34" charset="0"/>
              </a:rPr>
              <a:t>Unlike other EPWP sub-</a:t>
            </a:r>
            <a:r>
              <a:rPr lang="en-US" sz="1600" dirty="0" err="1">
                <a:latin typeface="Arial" panose="020B0604020202020204" pitchFamily="34" charset="0"/>
                <a:cs typeface="Arial" panose="020B0604020202020204" pitchFamily="34" charset="0"/>
              </a:rPr>
              <a:t>programmes</a:t>
            </a:r>
            <a:r>
              <a:rPr lang="en-US" sz="1600" dirty="0">
                <a:latin typeface="Arial" panose="020B0604020202020204" pitchFamily="34" charset="0"/>
                <a:cs typeface="Arial" panose="020B0604020202020204" pitchFamily="34" charset="0"/>
              </a:rPr>
              <a:t> which issue short-term contracts and delays between renewal (if at all) WOF’s 2-year contracts are extended such that it has participants/staff who have remained with the </a:t>
            </a:r>
            <a:r>
              <a:rPr lang="en-US" sz="1600" dirty="0" err="1">
                <a:latin typeface="Arial" panose="020B0604020202020204" pitchFamily="34" charset="0"/>
                <a:cs typeface="Arial" panose="020B0604020202020204" pitchFamily="34" charset="0"/>
              </a:rPr>
              <a:t>programme</a:t>
            </a:r>
            <a:r>
              <a:rPr lang="en-US" sz="1600" dirty="0">
                <a:latin typeface="Arial" panose="020B0604020202020204" pitchFamily="34" charset="0"/>
                <a:cs typeface="Arial" panose="020B0604020202020204" pitchFamily="34" charset="0"/>
              </a:rPr>
              <a:t> for 15-years or longer. HSRC Report confirmed that WOF</a:t>
            </a:r>
            <a:r>
              <a:rPr lang="en-GB" sz="1600" dirty="0">
                <a:latin typeface="Arial" panose="020B0604020202020204" pitchFamily="34" charset="0"/>
                <a:cs typeface="Arial" panose="020B0604020202020204" pitchFamily="34" charset="0"/>
              </a:rPr>
              <a:t> “</a:t>
            </a:r>
            <a:r>
              <a:rPr lang="en-GB" sz="1600" i="1" dirty="0">
                <a:latin typeface="Arial" panose="020B0604020202020204" pitchFamily="34" charset="0"/>
                <a:cs typeface="Arial" panose="020B0604020202020204" pitchFamily="34" charset="0"/>
              </a:rPr>
              <a:t>has consistently met its FTE targets and exceeded them in the latter years.”</a:t>
            </a:r>
            <a:r>
              <a:rPr lang="en-ZA" sz="1600" i="1" dirty="0">
                <a:latin typeface="Arial" panose="020B0604020202020204" pitchFamily="34" charset="0"/>
                <a:cs typeface="Arial" panose="020B0604020202020204" pitchFamily="34" charset="0"/>
              </a:rPr>
              <a:t> </a:t>
            </a:r>
            <a:endParaRPr lang="en-US" sz="1600" i="1" dirty="0">
              <a:latin typeface="Arial" panose="020B0604020202020204" pitchFamily="34" charset="0"/>
              <a:cs typeface="Arial" panose="020B0604020202020204" pitchFamily="34" charset="0"/>
            </a:endParaRPr>
          </a:p>
          <a:p>
            <a:pPr algn="just">
              <a:spcBef>
                <a:spcPts val="0"/>
              </a:spcBef>
            </a:pPr>
            <a:endParaRPr lang="en-US" sz="1600" dirty="0">
              <a:latin typeface="Arial" panose="020B0604020202020204" pitchFamily="34" charset="0"/>
              <a:cs typeface="Arial" panose="020B0604020202020204" pitchFamily="34" charset="0"/>
            </a:endParaRPr>
          </a:p>
          <a:p>
            <a:pPr algn="just">
              <a:spcBef>
                <a:spcPts val="0"/>
              </a:spcBef>
            </a:pPr>
            <a:r>
              <a:rPr lang="en-US" sz="1600" dirty="0">
                <a:latin typeface="Arial" panose="020B0604020202020204" pitchFamily="34" charset="0"/>
                <a:cs typeface="Arial" panose="020B0604020202020204" pitchFamily="34" charset="0"/>
              </a:rPr>
              <a:t>Social Impact Studies over 3 timeframes has convincingly demonstrated to socio-economic benefits of the long-term EPWP work opportunity for participants, their families and extended families</a:t>
            </a:r>
          </a:p>
          <a:p>
            <a:pPr algn="just">
              <a:spcBef>
                <a:spcPts val="0"/>
              </a:spcBef>
            </a:pPr>
            <a:endParaRPr lang="en-US" sz="1600" dirty="0">
              <a:latin typeface="Arial" panose="020B0604020202020204" pitchFamily="34" charset="0"/>
              <a:cs typeface="Arial" panose="020B0604020202020204" pitchFamily="34" charset="0"/>
            </a:endParaRPr>
          </a:p>
          <a:p>
            <a:pPr algn="just">
              <a:spcBef>
                <a:spcPts val="0"/>
              </a:spcBef>
            </a:pPr>
            <a:r>
              <a:rPr lang="en-US" sz="1600" dirty="0">
                <a:latin typeface="Arial" panose="020B0604020202020204" pitchFamily="34" charset="0"/>
                <a:cs typeface="Arial" panose="020B0604020202020204" pitchFamily="34" charset="0"/>
              </a:rPr>
              <a:t>Sustainable Development Goals (SDGs) 1: Poverty eradication: </a:t>
            </a:r>
          </a:p>
          <a:p>
            <a:pPr marL="660400" lvl="1" indent="-279400" algn="just">
              <a:spcBef>
                <a:spcPts val="0"/>
              </a:spcBef>
              <a:buFont typeface="Courier New" panose="02070309020205020404" pitchFamily="49" charset="0"/>
              <a:buChar char="o"/>
            </a:pPr>
            <a:r>
              <a:rPr lang="en-US" sz="1400" dirty="0">
                <a:latin typeface="Arial" panose="020B0604020202020204" pitchFamily="34" charset="0"/>
                <a:cs typeface="Arial" panose="020B0604020202020204" pitchFamily="34" charset="0"/>
              </a:rPr>
              <a:t>WOF has evidence broader than the that income asset indicator of $1.35pd</a:t>
            </a:r>
          </a:p>
          <a:p>
            <a:pPr marL="660400" lvl="1" indent="-279400" algn="just">
              <a:spcBef>
                <a:spcPts val="0"/>
              </a:spcBef>
              <a:buFont typeface="Courier New" panose="02070309020205020404" pitchFamily="49" charset="0"/>
              <a:buChar char="o"/>
            </a:pPr>
            <a:r>
              <a:rPr lang="en-US" sz="1400" dirty="0">
                <a:latin typeface="Arial" panose="020B0604020202020204" pitchFamily="34" charset="0"/>
                <a:cs typeface="Arial" panose="020B0604020202020204" pitchFamily="34" charset="0"/>
              </a:rPr>
              <a:t>Address indicators of Intergenerational Poverty like hopelessness &amp; despair </a:t>
            </a:r>
          </a:p>
          <a:p>
            <a:pPr marL="660400" lvl="1" indent="-279400" algn="just">
              <a:spcBef>
                <a:spcPts val="0"/>
              </a:spcBef>
              <a:buFont typeface="Courier New" panose="02070309020205020404" pitchFamily="49" charset="0"/>
              <a:buChar char="o"/>
            </a:pPr>
            <a:r>
              <a:rPr lang="en-US" sz="1400" dirty="0">
                <a:latin typeface="Arial" panose="020B0604020202020204" pitchFamily="34" charset="0"/>
                <a:cs typeface="Arial" panose="020B0604020202020204" pitchFamily="34" charset="0"/>
              </a:rPr>
              <a:t>2000 </a:t>
            </a:r>
            <a:r>
              <a:rPr lang="en-ZA" sz="1400" dirty="0">
                <a:latin typeface="Arial" panose="020B0604020202020204" pitchFamily="34" charset="0"/>
                <a:cs typeface="Arial" panose="020B0604020202020204" pitchFamily="34" charset="0"/>
              </a:rPr>
              <a:t>KwaZulu-Natal Income Dynamics Study (KIDS) 1993–98: A longitudinal household database for South African policy analysis and the more recent STATS-SA-WB Report on Poverty and Inequality- relationship between poverty eradication and education which results in employment and the resultant change the fortune of families trapped in intergenerational poverty </a:t>
            </a:r>
          </a:p>
          <a:p>
            <a:pPr lvl="1" algn="just">
              <a:spcBef>
                <a:spcPts val="0"/>
              </a:spcBef>
            </a:pPr>
            <a:endParaRPr lang="en-ZA" sz="1400" dirty="0">
              <a:latin typeface="Arial" panose="020B0604020202020204" pitchFamily="34" charset="0"/>
              <a:cs typeface="Arial" panose="020B0604020202020204" pitchFamily="34" charset="0"/>
            </a:endParaRPr>
          </a:p>
          <a:p>
            <a:pPr algn="just">
              <a:spcBef>
                <a:spcPts val="0"/>
              </a:spcBef>
            </a:pPr>
            <a:r>
              <a:rPr lang="en-ZA" sz="1600" dirty="0">
                <a:latin typeface="Arial" panose="020B0604020202020204" pitchFamily="34" charset="0"/>
                <a:cs typeface="Arial" panose="020B0604020202020204" pitchFamily="34" charset="0"/>
              </a:rPr>
              <a:t>WOF should become more mindful of the SDGs and lasting </a:t>
            </a:r>
            <a:r>
              <a:rPr lang="en-US" sz="1600" dirty="0">
                <a:latin typeface="Arial" panose="020B0604020202020204" pitchFamily="34" charset="0"/>
                <a:cs typeface="Arial" panose="020B0604020202020204" pitchFamily="34" charset="0"/>
              </a:rPr>
              <a:t>socio-economic outcomes and impact, environmental and economic benefits it can achieve &amp; demonstrate </a:t>
            </a:r>
          </a:p>
        </p:txBody>
      </p:sp>
      <p:sp>
        <p:nvSpPr>
          <p:cNvPr id="4" name="Slide Number Placeholder 3">
            <a:extLst>
              <a:ext uri="{FF2B5EF4-FFF2-40B4-BE49-F238E27FC236}">
                <a16:creationId xmlns:a16="http://schemas.microsoft.com/office/drawing/2014/main" id="{A1C4DA05-BDFE-654A-81FD-30019891BB38}"/>
              </a:ext>
            </a:extLst>
          </p:cNvPr>
          <p:cNvSpPr>
            <a:spLocks noGrp="1"/>
          </p:cNvSpPr>
          <p:nvPr>
            <p:ph type="sldNum" sz="quarter" idx="12"/>
          </p:nvPr>
        </p:nvSpPr>
        <p:spPr>
          <a:xfrm>
            <a:off x="7452320" y="6356350"/>
            <a:ext cx="1234480" cy="365125"/>
          </a:xfrm>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49</a:t>
            </a:fld>
            <a:endParaRPr lang="en-US" b="1">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177712BE-AA08-BE45-9DBD-2DD0DEEFC5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282" y="6093296"/>
            <a:ext cx="2683351" cy="651854"/>
          </a:xfrm>
          <a:prstGeom prst="rect">
            <a:avLst/>
          </a:prstGeom>
        </p:spPr>
      </p:pic>
      <p:pic>
        <p:nvPicPr>
          <p:cNvPr id="6" name="Picture 5">
            <a:extLst>
              <a:ext uri="{FF2B5EF4-FFF2-40B4-BE49-F238E27FC236}">
                <a16:creationId xmlns:a16="http://schemas.microsoft.com/office/drawing/2014/main" id="{2A5FAEA6-E55E-5346-AE7D-0E19F570D2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093296"/>
            <a:ext cx="504056" cy="651854"/>
          </a:xfrm>
          <a:prstGeom prst="rect">
            <a:avLst/>
          </a:prstGeom>
        </p:spPr>
      </p:pic>
      <p:pic>
        <p:nvPicPr>
          <p:cNvPr id="7" name="Picture 2">
            <a:extLst>
              <a:ext uri="{FF2B5EF4-FFF2-40B4-BE49-F238E27FC236}">
                <a16:creationId xmlns:a16="http://schemas.microsoft.com/office/drawing/2014/main" id="{90675711-A771-8C49-A3FF-44DCF173492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24128" y="6093296"/>
            <a:ext cx="2448272" cy="665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a:extLst>
              <a:ext uri="{FF2B5EF4-FFF2-40B4-BE49-F238E27FC236}">
                <a16:creationId xmlns:a16="http://schemas.microsoft.com/office/drawing/2014/main" id="{F416CA42-799E-C646-8CEE-4E5A18FAF573}"/>
              </a:ext>
            </a:extLst>
          </p:cNvPr>
          <p:cNvCxnSpPr/>
          <p:nvPr/>
        </p:nvCxnSpPr>
        <p:spPr>
          <a:xfrm>
            <a:off x="199970" y="5979355"/>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1106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643578"/>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5887446"/>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57200" y="5633"/>
            <a:ext cx="8229600" cy="922114"/>
          </a:xfrm>
          <a:solidFill>
            <a:schemeClr val="accent3">
              <a:lumMod val="20000"/>
              <a:lumOff val="80000"/>
            </a:schemeClr>
          </a:solidFill>
          <a:ln>
            <a:noFill/>
          </a:ln>
        </p:spPr>
        <p:txBody>
          <a:bodyPr>
            <a:normAutofit/>
          </a:bodyPr>
          <a:lstStyle/>
          <a:p>
            <a:r>
              <a:rPr lang="en-GB" sz="3600" b="1" cap="small">
                <a:solidFill>
                  <a:srgbClr val="26411B"/>
                </a:solidFill>
                <a:latin typeface="Arial" panose="020B0604020202020204" pitchFamily="34" charset="0"/>
                <a:cs typeface="Arial" panose="020B0604020202020204" pitchFamily="34" charset="0"/>
              </a:rPr>
              <a:t>Project Design &amp; Methodology</a:t>
            </a:r>
            <a:endParaRPr lang="en-ZA" sz="3600" cap="small">
              <a:latin typeface="Arial" panose="020B0604020202020204" pitchFamily="34" charset="0"/>
              <a:cs typeface="Arial" panose="020B0604020202020204" pitchFamily="34" charset="0"/>
            </a:endParaRPr>
          </a:p>
        </p:txBody>
      </p:sp>
      <p:sp>
        <p:nvSpPr>
          <p:cNvPr id="10" name="Content Placeholder 9"/>
          <p:cNvSpPr>
            <a:spLocks noGrp="1"/>
          </p:cNvSpPr>
          <p:nvPr>
            <p:ph idx="1"/>
          </p:nvPr>
        </p:nvSpPr>
        <p:spPr>
          <a:xfrm>
            <a:off x="457200" y="927747"/>
            <a:ext cx="8507288" cy="4714243"/>
          </a:xfrm>
        </p:spPr>
        <p:txBody>
          <a:bodyPr>
            <a:normAutofit fontScale="85000" lnSpcReduction="20000"/>
          </a:bodyPr>
          <a:lstStyle/>
          <a:p>
            <a:pPr algn="just">
              <a:lnSpc>
                <a:spcPct val="110000"/>
              </a:lnSpc>
              <a:spcBef>
                <a:spcPts val="0"/>
              </a:spcBef>
            </a:pPr>
            <a:r>
              <a:rPr lang="en-ZA" dirty="0">
                <a:latin typeface="Arial" panose="020B0604020202020204" pitchFamily="34" charset="0"/>
                <a:cs typeface="Arial" panose="020B0604020202020204" pitchFamily="34" charset="0"/>
              </a:rPr>
              <a:t>Given the afore going definition, a Comparative Analytical Study is appropriate for determining similarities, differences and trends </a:t>
            </a:r>
          </a:p>
          <a:p>
            <a:pPr algn="just">
              <a:lnSpc>
                <a:spcPct val="110000"/>
              </a:lnSpc>
              <a:spcBef>
                <a:spcPts val="0"/>
              </a:spcBef>
            </a:pPr>
            <a:endParaRPr lang="en-ZA" dirty="0">
              <a:latin typeface="Arial" panose="020B0604020202020204" pitchFamily="34" charset="0"/>
              <a:cs typeface="Arial" panose="020B0604020202020204" pitchFamily="34" charset="0"/>
            </a:endParaRPr>
          </a:p>
          <a:p>
            <a:pPr algn="just">
              <a:lnSpc>
                <a:spcPct val="110000"/>
              </a:lnSpc>
              <a:spcBef>
                <a:spcPts val="0"/>
              </a:spcBef>
            </a:pPr>
            <a:r>
              <a:rPr lang="en-ZA" dirty="0">
                <a:latin typeface="Arial" panose="020B0604020202020204" pitchFamily="34" charset="0"/>
                <a:cs typeface="Arial" panose="020B0604020202020204" pitchFamily="34" charset="0"/>
              </a:rPr>
              <a:t>Desktop Review of four (4) core reports</a:t>
            </a:r>
          </a:p>
          <a:p>
            <a:pPr algn="just">
              <a:lnSpc>
                <a:spcPct val="110000"/>
              </a:lnSpc>
              <a:spcBef>
                <a:spcPts val="0"/>
              </a:spcBef>
            </a:pPr>
            <a:endParaRPr lang="en-ZA" dirty="0">
              <a:latin typeface="Arial" panose="020B0604020202020204" pitchFamily="34" charset="0"/>
              <a:cs typeface="Arial" panose="020B0604020202020204" pitchFamily="34" charset="0"/>
            </a:endParaRPr>
          </a:p>
          <a:p>
            <a:pPr algn="just">
              <a:lnSpc>
                <a:spcPct val="110000"/>
              </a:lnSpc>
              <a:spcBef>
                <a:spcPts val="0"/>
              </a:spcBef>
            </a:pPr>
            <a:r>
              <a:rPr lang="en-ZA" dirty="0">
                <a:latin typeface="Arial" panose="020B0604020202020204" pitchFamily="34" charset="0"/>
                <a:cs typeface="Arial" panose="020B0604020202020204" pitchFamily="34" charset="0"/>
              </a:rPr>
              <a:t>Examine sample size, design, methodology and demographics to determine validity and limitations to the comparative study</a:t>
            </a:r>
          </a:p>
          <a:p>
            <a:pPr algn="just">
              <a:lnSpc>
                <a:spcPct val="110000"/>
              </a:lnSpc>
              <a:spcBef>
                <a:spcPts val="0"/>
              </a:spcBef>
            </a:pPr>
            <a:endParaRPr lang="en-ZA" dirty="0">
              <a:latin typeface="Arial" panose="020B0604020202020204" pitchFamily="34" charset="0"/>
              <a:cs typeface="Arial" panose="020B0604020202020204" pitchFamily="34" charset="0"/>
            </a:endParaRPr>
          </a:p>
          <a:p>
            <a:pPr algn="just">
              <a:lnSpc>
                <a:spcPct val="110000"/>
              </a:lnSpc>
              <a:spcBef>
                <a:spcPts val="0"/>
              </a:spcBef>
            </a:pPr>
            <a:r>
              <a:rPr lang="en-ZA" dirty="0">
                <a:latin typeface="Arial" panose="020B0604020202020204" pitchFamily="34" charset="0"/>
                <a:cs typeface="Arial" panose="020B0604020202020204" pitchFamily="34" charset="0"/>
              </a:rPr>
              <a:t>Comparative Analysis of findings with particular emphasis on socio-economic impacts</a:t>
            </a:r>
          </a:p>
          <a:p>
            <a:pPr algn="just">
              <a:lnSpc>
                <a:spcPct val="110000"/>
              </a:lnSpc>
              <a:spcBef>
                <a:spcPts val="0"/>
              </a:spcBef>
            </a:pPr>
            <a:endParaRPr lang="en-ZA"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830138"/>
            <a:ext cx="2683351" cy="915012"/>
          </a:xfrm>
          <a:prstGeom prst="rect">
            <a:avLst/>
          </a:prstGeom>
        </p:spPr>
      </p:pic>
      <p:sp>
        <p:nvSpPr>
          <p:cNvPr id="2" name="Slide Number Placeholder 1">
            <a:extLst>
              <a:ext uri="{FF2B5EF4-FFF2-40B4-BE49-F238E27FC236}">
                <a16:creationId xmlns:a16="http://schemas.microsoft.com/office/drawing/2014/main" id="{A462C7B8-4A42-D441-814D-80EC8E1CF268}"/>
              </a:ext>
            </a:extLst>
          </p:cNvPr>
          <p:cNvSpPr>
            <a:spLocks noGrp="1"/>
          </p:cNvSpPr>
          <p:nvPr>
            <p:ph type="sldNum" sz="quarter" idx="12"/>
          </p:nvPr>
        </p:nvSpPr>
        <p:spPr/>
        <p:txBody>
          <a:bodyPr/>
          <a:lstStyle/>
          <a:p>
            <a:fld id="{3E95F105-C55E-463C-9581-E080569D0D2E}" type="slidenum">
              <a:rPr lang="en-US" b="1" smtClean="0">
                <a:solidFill>
                  <a:schemeClr val="tx1"/>
                </a:solidFill>
                <a:latin typeface="Arial" panose="020B0604020202020204" pitchFamily="34" charset="0"/>
                <a:cs typeface="Arial" panose="020B0604020202020204" pitchFamily="34" charset="0"/>
              </a:rPr>
              <a:pPr/>
              <a:t>5</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7872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5B622-2C6E-EF42-8D6E-BCD87732BDA5}"/>
              </a:ext>
            </a:extLst>
          </p:cNvPr>
          <p:cNvSpPr>
            <a:spLocks noGrp="1"/>
          </p:cNvSpPr>
          <p:nvPr>
            <p:ph type="title"/>
          </p:nvPr>
        </p:nvSpPr>
        <p:spPr>
          <a:xfrm>
            <a:off x="215516" y="0"/>
            <a:ext cx="8712968" cy="1032291"/>
          </a:xfrm>
          <a:solidFill>
            <a:schemeClr val="accent3">
              <a:lumMod val="20000"/>
              <a:lumOff val="80000"/>
            </a:schemeClr>
          </a:solidFill>
        </p:spPr>
        <p:txBody>
          <a:bodyPr>
            <a:noAutofit/>
          </a:bodyPr>
          <a:lstStyle/>
          <a:p>
            <a:r>
              <a:rPr lang="en-US" sz="3600" b="1" cap="small">
                <a:latin typeface="Arial" panose="020B0604020202020204" pitchFamily="34" charset="0"/>
                <a:cs typeface="Arial" panose="020B0604020202020204" pitchFamily="34" charset="0"/>
              </a:rPr>
              <a:t>Outcome and Impact Planning &amp; Measurement </a:t>
            </a:r>
          </a:p>
        </p:txBody>
      </p:sp>
      <p:sp>
        <p:nvSpPr>
          <p:cNvPr id="3" name="Content Placeholder 2">
            <a:extLst>
              <a:ext uri="{FF2B5EF4-FFF2-40B4-BE49-F238E27FC236}">
                <a16:creationId xmlns:a16="http://schemas.microsoft.com/office/drawing/2014/main" id="{EF13F493-269C-FD48-AEA6-1DEAED51099D}"/>
              </a:ext>
            </a:extLst>
          </p:cNvPr>
          <p:cNvSpPr>
            <a:spLocks noGrp="1"/>
          </p:cNvSpPr>
          <p:nvPr>
            <p:ph idx="1"/>
          </p:nvPr>
        </p:nvSpPr>
        <p:spPr>
          <a:xfrm>
            <a:off x="215516" y="1032291"/>
            <a:ext cx="8712968" cy="4993954"/>
          </a:xfrm>
        </p:spPr>
        <p:txBody>
          <a:bodyPr>
            <a:normAutofit fontScale="25000" lnSpcReduction="20000"/>
          </a:bodyPr>
          <a:lstStyle/>
          <a:p>
            <a:pPr algn="just"/>
            <a:r>
              <a:rPr lang="en-ZA" sz="6400" dirty="0">
                <a:latin typeface="Arial" panose="020B0604020202020204" pitchFamily="34" charset="0"/>
                <a:cs typeface="Arial" panose="020B0604020202020204" pitchFamily="34" charset="0"/>
              </a:rPr>
              <a:t>The HSRC-DEA report criticises DEFF for its  emphasis on input and output targets. </a:t>
            </a:r>
            <a:r>
              <a:rPr lang="en-ZA" sz="6400" i="1" dirty="0">
                <a:latin typeface="Arial" panose="020B0604020202020204" pitchFamily="34" charset="0"/>
                <a:cs typeface="Arial" panose="020B0604020202020204" pitchFamily="34" charset="0"/>
              </a:rPr>
              <a:t>DEA EP needs to implement one integrated and sound M&amp;E and MIS systems with a ca common </a:t>
            </a:r>
            <a:r>
              <a:rPr lang="en-ZA" sz="6400" b="1" i="1" dirty="0">
                <a:latin typeface="Arial" panose="020B0604020202020204" pitchFamily="34" charset="0"/>
                <a:cs typeface="Arial" panose="020B0604020202020204" pitchFamily="34" charset="0"/>
              </a:rPr>
              <a:t>set of indicators which go beyond EPWP output monitoring, as is the current practice.”   </a:t>
            </a:r>
          </a:p>
          <a:p>
            <a:pPr algn="just"/>
            <a:endParaRPr lang="en-ZA" sz="6400" i="1" dirty="0">
              <a:latin typeface="Arial" panose="020B0604020202020204" pitchFamily="34" charset="0"/>
              <a:cs typeface="Arial" panose="020B0604020202020204" pitchFamily="34" charset="0"/>
            </a:endParaRPr>
          </a:p>
          <a:p>
            <a:pPr algn="just"/>
            <a:r>
              <a:rPr lang="en-ZA" sz="6400" dirty="0">
                <a:latin typeface="Arial" panose="020B0604020202020204" pitchFamily="34" charset="0"/>
                <a:cs typeface="Arial" panose="020B0604020202020204" pitchFamily="34" charset="0"/>
              </a:rPr>
              <a:t>As such WOF key performance indicators include output targets such as: </a:t>
            </a:r>
          </a:p>
          <a:p>
            <a:pPr marL="800100" lvl="1" indent="-495300" algn="just">
              <a:buFont typeface="Courier New" panose="02070309020205020404" pitchFamily="49" charset="0"/>
              <a:buChar char="o"/>
            </a:pPr>
            <a:r>
              <a:rPr lang="en-ZA" sz="4800" dirty="0">
                <a:latin typeface="Arial" panose="020B0604020202020204" pitchFamily="34" charset="0"/>
                <a:cs typeface="Arial" panose="020B0604020202020204" pitchFamily="34" charset="0"/>
              </a:rPr>
              <a:t>No. of fires suppressed; </a:t>
            </a:r>
          </a:p>
          <a:p>
            <a:pPr marL="800100" lvl="1" indent="-495300" algn="just">
              <a:buFont typeface="Courier New" panose="02070309020205020404" pitchFamily="49" charset="0"/>
              <a:buChar char="o"/>
            </a:pPr>
            <a:r>
              <a:rPr lang="en-ZA" sz="4800" dirty="0">
                <a:latin typeface="Arial" panose="020B0604020202020204" pitchFamily="34" charset="0"/>
                <a:cs typeface="Arial" panose="020B0604020202020204" pitchFamily="34" charset="0"/>
              </a:rPr>
              <a:t>No. of hectares of firebreaks burnt; </a:t>
            </a:r>
          </a:p>
          <a:p>
            <a:pPr marL="800100" lvl="1" indent="-495300" algn="just">
              <a:buFont typeface="Courier New" panose="02070309020205020404" pitchFamily="49" charset="0"/>
              <a:buChar char="o"/>
            </a:pPr>
            <a:r>
              <a:rPr lang="en-ZA" sz="4800" dirty="0">
                <a:latin typeface="Arial" panose="020B0604020202020204" pitchFamily="34" charset="0"/>
                <a:cs typeface="Arial" panose="020B0604020202020204" pitchFamily="34" charset="0"/>
              </a:rPr>
              <a:t>No. of prescribed burning hectares; </a:t>
            </a:r>
          </a:p>
          <a:p>
            <a:pPr marL="800100" lvl="1" indent="-495300" algn="just">
              <a:buFont typeface="Courier New" panose="02070309020205020404" pitchFamily="49" charset="0"/>
              <a:buChar char="o"/>
            </a:pPr>
            <a:r>
              <a:rPr lang="en-ZA" sz="4800" dirty="0">
                <a:latin typeface="Arial" panose="020B0604020202020204" pitchFamily="34" charset="0"/>
                <a:cs typeface="Arial" panose="020B0604020202020204" pitchFamily="34" charset="0"/>
              </a:rPr>
              <a:t>Hectares cleared and harvested; and </a:t>
            </a:r>
          </a:p>
          <a:p>
            <a:pPr marL="800100" lvl="1" indent="-495300" algn="just">
              <a:buFont typeface="Courier New" panose="02070309020205020404" pitchFamily="49" charset="0"/>
              <a:buChar char="o"/>
            </a:pPr>
            <a:r>
              <a:rPr lang="en-ZA" sz="4800" dirty="0">
                <a:latin typeface="Arial" panose="020B0604020202020204" pitchFamily="34" charset="0"/>
                <a:cs typeface="Arial" panose="020B0604020202020204" pitchFamily="34" charset="0"/>
              </a:rPr>
              <a:t>Tonnes of biomass harvested. </a:t>
            </a:r>
          </a:p>
          <a:p>
            <a:pPr algn="just">
              <a:spcBef>
                <a:spcPts val="0"/>
              </a:spcBef>
            </a:pPr>
            <a:endParaRPr lang="en-US" sz="4800" dirty="0">
              <a:latin typeface="Arial" panose="020B0604020202020204" pitchFamily="34" charset="0"/>
              <a:cs typeface="Arial" panose="020B0604020202020204" pitchFamily="34" charset="0"/>
            </a:endParaRPr>
          </a:p>
          <a:p>
            <a:pPr algn="just">
              <a:spcBef>
                <a:spcPts val="0"/>
              </a:spcBef>
            </a:pPr>
            <a:r>
              <a:rPr lang="en-US" sz="6400" dirty="0">
                <a:latin typeface="Arial" panose="020B0604020202020204" pitchFamily="34" charset="0"/>
                <a:cs typeface="Arial" panose="020B0604020202020204" pitchFamily="34" charset="0"/>
              </a:rPr>
              <a:t>HSRC Report recommends that DEFF strengthens the Theory of Change for its Strategic Goals and for EPWP sub-</a:t>
            </a:r>
            <a:r>
              <a:rPr lang="en-US" sz="6400" dirty="0" err="1">
                <a:latin typeface="Arial" panose="020B0604020202020204" pitchFamily="34" charset="0"/>
                <a:cs typeface="Arial" panose="020B0604020202020204" pitchFamily="34" charset="0"/>
              </a:rPr>
              <a:t>Programmes</a:t>
            </a:r>
            <a:r>
              <a:rPr lang="en-US" sz="6400" dirty="0">
                <a:latin typeface="Arial" panose="020B0604020202020204" pitchFamily="34" charset="0"/>
                <a:cs typeface="Arial" panose="020B0604020202020204" pitchFamily="34" charset="0"/>
              </a:rPr>
              <a:t> </a:t>
            </a:r>
            <a:r>
              <a:rPr lang="en-US" sz="6400" dirty="0" err="1">
                <a:latin typeface="Arial" panose="020B0604020202020204" pitchFamily="34" charset="0"/>
                <a:cs typeface="Arial" panose="020B0604020202020204" pitchFamily="34" charset="0"/>
              </a:rPr>
              <a:t>i.t.o</a:t>
            </a:r>
            <a:r>
              <a:rPr lang="en-US" sz="6400" dirty="0">
                <a:latin typeface="Arial" panose="020B0604020202020204" pitchFamily="34" charset="0"/>
                <a:cs typeface="Arial" panose="020B0604020202020204" pitchFamily="34" charset="0"/>
              </a:rPr>
              <a:t> desired outcomes and impact</a:t>
            </a:r>
          </a:p>
          <a:p>
            <a:pPr lvl="1" algn="just">
              <a:spcBef>
                <a:spcPts val="0"/>
              </a:spcBef>
              <a:buFont typeface="Courier New" panose="02070309020205020404" pitchFamily="49" charset="0"/>
              <a:buChar char="o"/>
            </a:pPr>
            <a:r>
              <a:rPr lang="en-ZA" sz="6000" b="1" dirty="0">
                <a:latin typeface="Arial" panose="020B0604020202020204" pitchFamily="34" charset="0"/>
                <a:cs typeface="Arial" panose="020B0604020202020204" pitchFamily="34" charset="0"/>
              </a:rPr>
              <a:t>Purpose</a:t>
            </a:r>
            <a:r>
              <a:rPr lang="en-ZA" sz="6000" dirty="0">
                <a:latin typeface="Arial" panose="020B0604020202020204" pitchFamily="34" charset="0"/>
                <a:cs typeface="Arial" panose="020B0604020202020204" pitchFamily="34" charset="0"/>
              </a:rPr>
              <a:t>: The </a:t>
            </a:r>
            <a:r>
              <a:rPr lang="en-US" sz="6000" dirty="0">
                <a:latin typeface="Arial" panose="020B0604020202020204" pitchFamily="34" charset="0"/>
                <a:cs typeface="Arial" panose="020B0604020202020204" pitchFamily="34" charset="0"/>
              </a:rPr>
              <a:t>Theory of Change </a:t>
            </a:r>
            <a:r>
              <a:rPr lang="en-ZA" sz="6000" dirty="0">
                <a:latin typeface="Arial" panose="020B0604020202020204" pitchFamily="34" charset="0"/>
                <a:cs typeface="Arial" panose="020B0604020202020204" pitchFamily="34" charset="0"/>
              </a:rPr>
              <a:t>for each sub-programme is to illustrate how the inputs and activities as designed contributes to the achievement of the sub-programmes’ goals and how these in turn contribute to the EP Branch objectives.</a:t>
            </a:r>
          </a:p>
          <a:p>
            <a:pPr algn="just">
              <a:spcBef>
                <a:spcPts val="0"/>
              </a:spcBef>
            </a:pPr>
            <a:endParaRPr lang="en-US" sz="6400" dirty="0">
              <a:latin typeface="Arial" panose="020B0604020202020204" pitchFamily="34" charset="0"/>
              <a:cs typeface="Arial" panose="020B0604020202020204" pitchFamily="34" charset="0"/>
            </a:endParaRPr>
          </a:p>
          <a:p>
            <a:pPr algn="just">
              <a:spcBef>
                <a:spcPts val="0"/>
              </a:spcBef>
            </a:pPr>
            <a:r>
              <a:rPr lang="en-US" sz="6400" dirty="0">
                <a:latin typeface="Arial" panose="020B0604020202020204" pitchFamily="34" charset="0"/>
                <a:cs typeface="Arial" panose="020B0604020202020204" pitchFamily="34" charset="0"/>
              </a:rPr>
              <a:t>Similarly WOF should consider adopting this Logic when crafting its strategic goals and objectives</a:t>
            </a:r>
          </a:p>
          <a:p>
            <a:pPr algn="just">
              <a:spcBef>
                <a:spcPts val="0"/>
              </a:spcBef>
            </a:pPr>
            <a:endParaRPr lang="en-US" sz="6400" dirty="0">
              <a:latin typeface="Arial" panose="020B0604020202020204" pitchFamily="34" charset="0"/>
              <a:cs typeface="Arial" panose="020B0604020202020204" pitchFamily="34" charset="0"/>
            </a:endParaRPr>
          </a:p>
          <a:p>
            <a:pPr algn="just">
              <a:spcBef>
                <a:spcPts val="0"/>
              </a:spcBef>
            </a:pPr>
            <a:endParaRPr lang="en-ZA" sz="6400" dirty="0">
              <a:latin typeface="Arial" panose="020B0604020202020204" pitchFamily="34" charset="0"/>
              <a:cs typeface="Arial" panose="020B0604020202020204" pitchFamily="34" charset="0"/>
            </a:endParaRPr>
          </a:p>
          <a:p>
            <a:pPr algn="just">
              <a:spcBef>
                <a:spcPts val="0"/>
              </a:spcBef>
            </a:pPr>
            <a:r>
              <a:rPr lang="en-ZA" sz="6400" dirty="0">
                <a:latin typeface="Arial" panose="020B0604020202020204" pitchFamily="34" charset="0"/>
                <a:cs typeface="Arial" panose="020B0604020202020204" pitchFamily="34" charset="0"/>
              </a:rPr>
              <a:t>A </a:t>
            </a:r>
            <a:r>
              <a:rPr lang="en-US" sz="6400" dirty="0">
                <a:latin typeface="Arial" panose="020B0604020202020204" pitchFamily="34" charset="0"/>
                <a:cs typeface="Arial" panose="020B0604020202020204" pitchFamily="34" charset="0"/>
              </a:rPr>
              <a:t>Theory of Change</a:t>
            </a:r>
            <a:r>
              <a:rPr lang="en-ZA" sz="6400" dirty="0">
                <a:latin typeface="Arial" panose="020B0604020202020204" pitchFamily="34" charset="0"/>
                <a:cs typeface="Arial" panose="020B0604020202020204" pitchFamily="34" charset="0"/>
              </a:rPr>
              <a:t> was proposed for WOF which the Company needs to interrogate in preparation with engagement with DEF</a:t>
            </a:r>
            <a:endParaRPr lang="en-US" sz="64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1C4DA05-BDFE-654A-81FD-30019891BB38}"/>
              </a:ext>
            </a:extLst>
          </p:cNvPr>
          <p:cNvSpPr>
            <a:spLocks noGrp="1"/>
          </p:cNvSpPr>
          <p:nvPr>
            <p:ph type="sldNum" sz="quarter" idx="12"/>
          </p:nvPr>
        </p:nvSpPr>
        <p:spPr/>
        <p:txBody>
          <a:bodyPr/>
          <a:lstStyle/>
          <a:p>
            <a:fld id="{3E95F105-C55E-463C-9581-E080569D0D2E}" type="slidenum">
              <a:rPr lang="en-US" sz="1400" smtClean="0">
                <a:solidFill>
                  <a:schemeClr val="tx1"/>
                </a:solidFill>
                <a:latin typeface="Arial" panose="020B0604020202020204" pitchFamily="34" charset="0"/>
                <a:cs typeface="Arial" panose="020B0604020202020204" pitchFamily="34" charset="0"/>
              </a:rPr>
              <a:pPr/>
              <a:t>50</a:t>
            </a:fld>
            <a:endParaRPr lang="en-US">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DF2B615-CF8F-8D49-B2B2-1E2056F58D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516" y="6175567"/>
            <a:ext cx="2683351" cy="651854"/>
          </a:xfrm>
          <a:prstGeom prst="rect">
            <a:avLst/>
          </a:prstGeom>
        </p:spPr>
      </p:pic>
      <p:pic>
        <p:nvPicPr>
          <p:cNvPr id="6" name="Picture 5">
            <a:extLst>
              <a:ext uri="{FF2B5EF4-FFF2-40B4-BE49-F238E27FC236}">
                <a16:creationId xmlns:a16="http://schemas.microsoft.com/office/drawing/2014/main" id="{162C4266-FA59-294C-8EC8-CF384C40A3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161522"/>
            <a:ext cx="504056" cy="583628"/>
          </a:xfrm>
          <a:prstGeom prst="rect">
            <a:avLst/>
          </a:prstGeom>
        </p:spPr>
      </p:pic>
      <p:pic>
        <p:nvPicPr>
          <p:cNvPr id="7" name="Picture 2">
            <a:extLst>
              <a:ext uri="{FF2B5EF4-FFF2-40B4-BE49-F238E27FC236}">
                <a16:creationId xmlns:a16="http://schemas.microsoft.com/office/drawing/2014/main" id="{6525A83A-EF2B-F144-B1AD-86C427ED151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24128" y="6175567"/>
            <a:ext cx="2448272" cy="583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a:extLst>
              <a:ext uri="{FF2B5EF4-FFF2-40B4-BE49-F238E27FC236}">
                <a16:creationId xmlns:a16="http://schemas.microsoft.com/office/drawing/2014/main" id="{D101A03D-6D34-E84B-9962-A0A8A7D8601D}"/>
              </a:ext>
            </a:extLst>
          </p:cNvPr>
          <p:cNvCxnSpPr/>
          <p:nvPr/>
        </p:nvCxnSpPr>
        <p:spPr>
          <a:xfrm>
            <a:off x="223776" y="6102494"/>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36881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5B622-2C6E-EF42-8D6E-BCD87732BDA5}"/>
              </a:ext>
            </a:extLst>
          </p:cNvPr>
          <p:cNvSpPr>
            <a:spLocks noGrp="1"/>
          </p:cNvSpPr>
          <p:nvPr>
            <p:ph type="title"/>
          </p:nvPr>
        </p:nvSpPr>
        <p:spPr>
          <a:xfrm>
            <a:off x="251520" y="65068"/>
            <a:ext cx="8712968" cy="699635"/>
          </a:xfrm>
          <a:solidFill>
            <a:schemeClr val="accent3">
              <a:lumMod val="20000"/>
              <a:lumOff val="80000"/>
            </a:schemeClr>
          </a:solidFill>
        </p:spPr>
        <p:txBody>
          <a:bodyPr>
            <a:noAutofit/>
          </a:bodyPr>
          <a:lstStyle/>
          <a:p>
            <a:r>
              <a:rPr lang="en-US" sz="3600" b="1" cap="small">
                <a:latin typeface="Arial" panose="020B0604020202020204" pitchFamily="34" charset="0"/>
                <a:cs typeface="Arial" panose="020B0604020202020204" pitchFamily="34" charset="0"/>
              </a:rPr>
              <a:t>Theory of change logic and Pathways</a:t>
            </a:r>
          </a:p>
        </p:txBody>
      </p:sp>
      <p:sp>
        <p:nvSpPr>
          <p:cNvPr id="3" name="Content Placeholder 2">
            <a:extLst>
              <a:ext uri="{FF2B5EF4-FFF2-40B4-BE49-F238E27FC236}">
                <a16:creationId xmlns:a16="http://schemas.microsoft.com/office/drawing/2014/main" id="{EF13F493-269C-FD48-AEA6-1DEAED51099D}"/>
              </a:ext>
            </a:extLst>
          </p:cNvPr>
          <p:cNvSpPr>
            <a:spLocks noGrp="1"/>
          </p:cNvSpPr>
          <p:nvPr>
            <p:ph idx="1"/>
          </p:nvPr>
        </p:nvSpPr>
        <p:spPr>
          <a:xfrm>
            <a:off x="138336" y="705979"/>
            <a:ext cx="8435280" cy="5519638"/>
          </a:xfrm>
        </p:spPr>
        <p:txBody>
          <a:bodyPr>
            <a:normAutofit fontScale="40000" lnSpcReduction="20000"/>
          </a:bodyPr>
          <a:lstStyle/>
          <a:p>
            <a:pPr marL="0" lvl="0" indent="0">
              <a:buNone/>
            </a:pPr>
            <a:r>
              <a:rPr lang="en-GB" b="1" cap="small">
                <a:latin typeface="Arial" panose="020B0604020202020204" pitchFamily="34" charset="0"/>
                <a:cs typeface="Arial" panose="020B0604020202020204" pitchFamily="34" charset="0"/>
              </a:rPr>
              <a:t>The recommended a TOC for WOF for consideration</a:t>
            </a:r>
          </a:p>
          <a:p>
            <a:pPr lvl="0" algn="just">
              <a:lnSpc>
                <a:spcPct val="120000"/>
              </a:lnSpc>
              <a:spcBef>
                <a:spcPts val="0"/>
              </a:spcBef>
            </a:pPr>
            <a:r>
              <a:rPr lang="en-GB" b="1" i="1">
                <a:latin typeface="Arial" panose="020B0604020202020204" pitchFamily="34" charset="0"/>
                <a:cs typeface="Arial" panose="020B0604020202020204" pitchFamily="34" charset="0"/>
              </a:rPr>
              <a:t>If</a:t>
            </a:r>
            <a:r>
              <a:rPr lang="en-GB" i="1">
                <a:latin typeface="Arial" panose="020B0604020202020204" pitchFamily="34" charset="0"/>
                <a:cs typeface="Arial" panose="020B0604020202020204" pitchFamily="34" charset="0"/>
              </a:rPr>
              <a:t> </a:t>
            </a:r>
            <a:r>
              <a:rPr lang="en-GB">
                <a:latin typeface="Arial" panose="020B0604020202020204" pitchFamily="34" charset="0"/>
                <a:cs typeface="Arial" panose="020B0604020202020204" pitchFamily="34" charset="0"/>
              </a:rPr>
              <a:t>DEA funds the Wo) sub-programme and if unemployed people are contracted to work in the programme on a sustained basis; </a:t>
            </a:r>
          </a:p>
          <a:p>
            <a:pPr lvl="0" algn="just">
              <a:lnSpc>
                <a:spcPct val="120000"/>
              </a:lnSpc>
              <a:spcBef>
                <a:spcPts val="0"/>
              </a:spcBef>
            </a:pPr>
            <a:endParaRPr lang="en-ZA">
              <a:latin typeface="Arial" panose="020B0604020202020204" pitchFamily="34" charset="0"/>
              <a:cs typeface="Arial" panose="020B0604020202020204" pitchFamily="34" charset="0"/>
            </a:endParaRPr>
          </a:p>
          <a:p>
            <a:pPr lvl="0" algn="just">
              <a:lnSpc>
                <a:spcPct val="120000"/>
              </a:lnSpc>
              <a:spcBef>
                <a:spcPts val="0"/>
              </a:spcBef>
            </a:pPr>
            <a:r>
              <a:rPr lang="en-GB" b="1" i="1">
                <a:latin typeface="Arial" panose="020B0604020202020204" pitchFamily="34" charset="0"/>
                <a:cs typeface="Arial" panose="020B0604020202020204" pitchFamily="34" charset="0"/>
              </a:rPr>
              <a:t>Then</a:t>
            </a:r>
            <a:r>
              <a:rPr lang="en-GB">
                <a:latin typeface="Arial" panose="020B0604020202020204" pitchFamily="34" charset="0"/>
                <a:cs typeface="Arial" panose="020B0604020202020204" pitchFamily="34" charset="0"/>
              </a:rPr>
              <a:t> unemployed people will be provided with income and </a:t>
            </a:r>
            <a:r>
              <a:rPr lang="en-GB" b="1">
                <a:latin typeface="Arial" panose="020B0604020202020204" pitchFamily="34" charset="0"/>
                <a:cs typeface="Arial" panose="020B0604020202020204" pitchFamily="34" charset="0"/>
              </a:rPr>
              <a:t>if </a:t>
            </a:r>
            <a:r>
              <a:rPr lang="en-GB">
                <a:latin typeface="Arial" panose="020B0604020202020204" pitchFamily="34" charset="0"/>
                <a:cs typeface="Arial" panose="020B0604020202020204" pitchFamily="34" charset="0"/>
              </a:rPr>
              <a:t>skills development and training is provided, this will entail transfer of skills to participants, increasing their future employability and improving their labour market participation while also providing them with access to a source of income to deliver socially useful activities; </a:t>
            </a:r>
          </a:p>
          <a:p>
            <a:pPr lvl="0" algn="just">
              <a:lnSpc>
                <a:spcPct val="120000"/>
              </a:lnSpc>
              <a:spcBef>
                <a:spcPts val="0"/>
              </a:spcBef>
            </a:pPr>
            <a:endParaRPr lang="en-ZA">
              <a:latin typeface="Arial" panose="020B0604020202020204" pitchFamily="34" charset="0"/>
              <a:cs typeface="Arial" panose="020B0604020202020204" pitchFamily="34" charset="0"/>
            </a:endParaRPr>
          </a:p>
          <a:p>
            <a:pPr lvl="0" algn="just">
              <a:lnSpc>
                <a:spcPct val="120000"/>
              </a:lnSpc>
              <a:spcBef>
                <a:spcPts val="0"/>
              </a:spcBef>
            </a:pPr>
            <a:r>
              <a:rPr lang="en-GB" b="1" i="1">
                <a:latin typeface="Arial" panose="020B0604020202020204" pitchFamily="34" charset="0"/>
                <a:cs typeface="Arial" panose="020B0604020202020204" pitchFamily="34" charset="0"/>
              </a:rPr>
              <a:t>Then </a:t>
            </a:r>
            <a:r>
              <a:rPr lang="en-GB">
                <a:latin typeface="Arial" panose="020B0604020202020204" pitchFamily="34" charset="0"/>
                <a:cs typeface="Arial" panose="020B0604020202020204" pitchFamily="34" charset="0"/>
              </a:rPr>
              <a:t>this will contribute towards increased income for participants’ households and beneficiary communities will also benefit from increased economic participation and improved local economic development;</a:t>
            </a:r>
          </a:p>
          <a:p>
            <a:pPr lvl="0" algn="just">
              <a:lnSpc>
                <a:spcPct val="120000"/>
              </a:lnSpc>
              <a:spcBef>
                <a:spcPts val="0"/>
              </a:spcBef>
            </a:pPr>
            <a:endParaRPr lang="en-ZA">
              <a:latin typeface="Arial" panose="020B0604020202020204" pitchFamily="34" charset="0"/>
              <a:cs typeface="Arial" panose="020B0604020202020204" pitchFamily="34" charset="0"/>
            </a:endParaRPr>
          </a:p>
          <a:p>
            <a:pPr lvl="0" algn="just">
              <a:lnSpc>
                <a:spcPct val="120000"/>
              </a:lnSpc>
              <a:spcBef>
                <a:spcPts val="0"/>
              </a:spcBef>
            </a:pPr>
            <a:r>
              <a:rPr lang="en-GB" b="1" i="1">
                <a:latin typeface="Arial" panose="020B0604020202020204" pitchFamily="34" charset="0"/>
                <a:cs typeface="Arial" panose="020B0604020202020204" pitchFamily="34" charset="0"/>
              </a:rPr>
              <a:t>If</a:t>
            </a:r>
            <a:r>
              <a:rPr lang="en-GB">
                <a:latin typeface="Arial" panose="020B0604020202020204" pitchFamily="34" charset="0"/>
                <a:cs typeface="Arial" panose="020B0604020202020204" pitchFamily="34" charset="0"/>
              </a:rPr>
              <a:t> relevant methods are employed for the clearing of invasive species; then the following activities will be undertaken including prescribed burning of land to reduce fuel load, reactive and preventative fire management and alien species clearing;</a:t>
            </a:r>
          </a:p>
          <a:p>
            <a:pPr lvl="0" algn="just">
              <a:lnSpc>
                <a:spcPct val="120000"/>
              </a:lnSpc>
              <a:spcBef>
                <a:spcPts val="0"/>
              </a:spcBef>
            </a:pPr>
            <a:endParaRPr lang="en-ZA">
              <a:latin typeface="Arial" panose="020B0604020202020204" pitchFamily="34" charset="0"/>
              <a:cs typeface="Arial" panose="020B0604020202020204" pitchFamily="34" charset="0"/>
            </a:endParaRPr>
          </a:p>
          <a:p>
            <a:pPr lvl="0" algn="just">
              <a:lnSpc>
                <a:spcPct val="120000"/>
              </a:lnSpc>
              <a:spcBef>
                <a:spcPts val="0"/>
              </a:spcBef>
            </a:pPr>
            <a:r>
              <a:rPr lang="en-GB" b="1" i="1">
                <a:latin typeface="Arial" panose="020B0604020202020204" pitchFamily="34" charset="0"/>
                <a:cs typeface="Arial" panose="020B0604020202020204" pitchFamily="34" charset="0"/>
              </a:rPr>
              <a:t>These</a:t>
            </a:r>
            <a:r>
              <a:rPr lang="en-GB">
                <a:latin typeface="Arial" panose="020B0604020202020204" pitchFamily="34" charset="0"/>
                <a:cs typeface="Arial" panose="020B0604020202020204" pitchFamily="34" charset="0"/>
              </a:rPr>
              <a:t> activities will lead to a reduction in wild fires, maintenance of natural fire regimes, coordination of fire management, reduced cost of clearing alien invasive plants; improved fire detection (prevention) and suppression (response), improved fire preparedness and reduced risk to life, poverty and the environment;</a:t>
            </a:r>
          </a:p>
          <a:p>
            <a:pPr lvl="0" algn="just">
              <a:lnSpc>
                <a:spcPct val="120000"/>
              </a:lnSpc>
              <a:spcBef>
                <a:spcPts val="0"/>
              </a:spcBef>
            </a:pPr>
            <a:endParaRPr lang="en-ZA">
              <a:latin typeface="Arial" panose="020B0604020202020204" pitchFamily="34" charset="0"/>
              <a:cs typeface="Arial" panose="020B0604020202020204" pitchFamily="34" charset="0"/>
            </a:endParaRPr>
          </a:p>
          <a:p>
            <a:pPr lvl="0" algn="just">
              <a:lnSpc>
                <a:spcPct val="120000"/>
              </a:lnSpc>
              <a:spcBef>
                <a:spcPts val="0"/>
              </a:spcBef>
            </a:pPr>
            <a:r>
              <a:rPr lang="en-GB" b="1" i="1">
                <a:latin typeface="Arial" panose="020B0604020202020204" pitchFamily="34" charset="0"/>
                <a:cs typeface="Arial" panose="020B0604020202020204" pitchFamily="34" charset="0"/>
              </a:rPr>
              <a:t>This will</a:t>
            </a:r>
            <a:r>
              <a:rPr lang="en-GB">
                <a:latin typeface="Arial" panose="020B0604020202020204" pitchFamily="34" charset="0"/>
                <a:cs typeface="Arial" panose="020B0604020202020204" pitchFamily="34" charset="0"/>
              </a:rPr>
              <a:t> lead to improved ecosystem functioning, optimized biomass loads in the landscape; sustainable alien clearing and this will contribute to minimizing the negative ecological and economic impacts on fires;</a:t>
            </a:r>
          </a:p>
          <a:p>
            <a:pPr lvl="0" algn="just">
              <a:lnSpc>
                <a:spcPct val="120000"/>
              </a:lnSpc>
              <a:spcBef>
                <a:spcPts val="0"/>
              </a:spcBef>
            </a:pPr>
            <a:endParaRPr lang="en-ZA">
              <a:latin typeface="Arial" panose="020B0604020202020204" pitchFamily="34" charset="0"/>
              <a:cs typeface="Arial" panose="020B0604020202020204" pitchFamily="34" charset="0"/>
            </a:endParaRPr>
          </a:p>
          <a:p>
            <a:pPr lvl="0" algn="just">
              <a:lnSpc>
                <a:spcPct val="120000"/>
              </a:lnSpc>
              <a:spcBef>
                <a:spcPts val="0"/>
              </a:spcBef>
            </a:pPr>
            <a:r>
              <a:rPr lang="en-GB" b="1" i="1">
                <a:latin typeface="Arial" panose="020B0604020202020204" pitchFamily="34" charset="0"/>
                <a:cs typeface="Arial" panose="020B0604020202020204" pitchFamily="34" charset="0"/>
              </a:rPr>
              <a:t>This will</a:t>
            </a:r>
            <a:r>
              <a:rPr lang="en-GB">
                <a:latin typeface="Arial" panose="020B0604020202020204" pitchFamily="34" charset="0"/>
                <a:cs typeface="Arial" panose="020B0604020202020204" pitchFamily="34" charset="0"/>
              </a:rPr>
              <a:t> ultimately contribute to optimization of biodiversity and ecosystems; protection of life and the environment and enhancement of environmental and ecological state quality. </a:t>
            </a:r>
            <a:endParaRPr lang="en-ZA">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1C4DA05-BDFE-654A-81FD-30019891BB38}"/>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51</a:t>
            </a:fld>
            <a:endParaRPr lang="en-US" sz="1400" b="1">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742AEE3-502D-5848-B03B-FCD75D2E1E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282" y="6093296"/>
            <a:ext cx="2683351" cy="651854"/>
          </a:xfrm>
          <a:prstGeom prst="rect">
            <a:avLst/>
          </a:prstGeom>
        </p:spPr>
      </p:pic>
      <p:pic>
        <p:nvPicPr>
          <p:cNvPr id="6" name="Picture 5">
            <a:extLst>
              <a:ext uri="{FF2B5EF4-FFF2-40B4-BE49-F238E27FC236}">
                <a16:creationId xmlns:a16="http://schemas.microsoft.com/office/drawing/2014/main" id="{D12C8824-1ACD-E74A-8752-FED4064B65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165304"/>
            <a:ext cx="504056" cy="579846"/>
          </a:xfrm>
          <a:prstGeom prst="rect">
            <a:avLst/>
          </a:prstGeom>
        </p:spPr>
      </p:pic>
      <p:pic>
        <p:nvPicPr>
          <p:cNvPr id="7" name="Picture 2">
            <a:extLst>
              <a:ext uri="{FF2B5EF4-FFF2-40B4-BE49-F238E27FC236}">
                <a16:creationId xmlns:a16="http://schemas.microsoft.com/office/drawing/2014/main" id="{233533EC-F20B-BB43-A7FB-F2351A57259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724128" y="6093296"/>
            <a:ext cx="2448272" cy="665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Connector 7">
            <a:extLst>
              <a:ext uri="{FF2B5EF4-FFF2-40B4-BE49-F238E27FC236}">
                <a16:creationId xmlns:a16="http://schemas.microsoft.com/office/drawing/2014/main" id="{75A1FDB0-3CED-5943-B49B-AAE0B5DD45F5}"/>
              </a:ext>
            </a:extLst>
          </p:cNvPr>
          <p:cNvCxnSpPr/>
          <p:nvPr/>
        </p:nvCxnSpPr>
        <p:spPr>
          <a:xfrm>
            <a:off x="222046" y="6093296"/>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27463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a:spLocks noChangeArrowheads="1"/>
          </p:cNvSpPr>
          <p:nvPr/>
        </p:nvSpPr>
        <p:spPr bwMode="auto">
          <a:xfrm>
            <a:off x="539552" y="2276872"/>
            <a:ext cx="7882135" cy="858382"/>
          </a:xfrm>
          <a:prstGeom prst="rect">
            <a:avLst/>
          </a:prstGeom>
          <a:noFill/>
          <a:ln w="9525">
            <a:noFill/>
            <a:miter lim="800000"/>
            <a:headEnd/>
            <a:tailEnd/>
          </a:ln>
        </p:spPr>
        <p:txBody>
          <a:bodyPr lIns="0" tIns="0" rIns="0" bIns="0"/>
          <a:lstStyle/>
          <a:p>
            <a:pPr marL="247650" indent="-247650" algn="ctr" eaLnBrk="1" hangingPunct="1">
              <a:buClr>
                <a:schemeClr val="tx2"/>
              </a:buClr>
            </a:pPr>
            <a:endParaRPr lang="en-US" sz="3200" b="1">
              <a:solidFill>
                <a:srgbClr val="3A7137"/>
              </a:solidFill>
              <a:latin typeface="Gill Sans MT" panose="020B0502020104020203" pitchFamily="34" charset="0"/>
            </a:endParaRPr>
          </a:p>
        </p:txBody>
      </p:sp>
      <p:pic>
        <p:nvPicPr>
          <p:cNvPr id="12" name="Shape 84"/>
          <p:cNvPicPr preferRelativeResize="0"/>
          <p:nvPr/>
        </p:nvPicPr>
        <p:blipFill rotWithShape="1">
          <a:blip r:embed="rId2" cstate="screen">
            <a:extLst>
              <a:ext uri="{28A0092B-C50C-407E-A947-70E740481C1C}">
                <a14:useLocalDpi xmlns:a14="http://schemas.microsoft.com/office/drawing/2010/main"/>
              </a:ext>
            </a:extLst>
          </a:blip>
          <a:srcRect/>
          <a:stretch/>
        </p:blipFill>
        <p:spPr>
          <a:xfrm>
            <a:off x="6185844" y="5995797"/>
            <a:ext cx="1981199" cy="717550"/>
          </a:xfrm>
          <a:prstGeom prst="rect">
            <a:avLst/>
          </a:prstGeom>
          <a:noFill/>
          <a:ln>
            <a:noFill/>
          </a:ln>
        </p:spPr>
      </p:pic>
      <p:pic>
        <p:nvPicPr>
          <p:cNvPr id="13" name="Picture 3" descr="\\Server\Amazon Work\WoFIRE\Facts &amp; Profile\WoF National Facts Folder\WoF National Facts A5  March16\PP March16\log WOF.png"/>
          <p:cNvPicPr>
            <a:picLocks noChangeAspect="1" noChangeArrowheads="1"/>
          </p:cNvPicPr>
          <p:nvPr/>
        </p:nvPicPr>
        <p:blipFill>
          <a:blip r:embed="rId3" cstate="print"/>
          <a:srcRect/>
          <a:stretch>
            <a:fillRect/>
          </a:stretch>
        </p:blipFill>
        <p:spPr bwMode="auto">
          <a:xfrm>
            <a:off x="4259957" y="5839668"/>
            <a:ext cx="563563" cy="901700"/>
          </a:xfrm>
          <a:prstGeom prst="rect">
            <a:avLst/>
          </a:prstGeom>
          <a:noFill/>
        </p:spPr>
      </p:pic>
      <p:pic>
        <p:nvPicPr>
          <p:cNvPr id="11" name="Picture 10">
            <a:extLst>
              <a:ext uri="{FF2B5EF4-FFF2-40B4-BE49-F238E27FC236}">
                <a16:creationId xmlns:a16="http://schemas.microsoft.com/office/drawing/2014/main" id="{A0038ECA-1A46-46B5-B867-F7D76CB88B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282" y="5830138"/>
            <a:ext cx="2683351" cy="915012"/>
          </a:xfrm>
          <a:prstGeom prst="rect">
            <a:avLst/>
          </a:prstGeom>
        </p:spPr>
      </p:pic>
      <p:sp>
        <p:nvSpPr>
          <p:cNvPr id="5" name="Text Placeholder 4">
            <a:extLst>
              <a:ext uri="{FF2B5EF4-FFF2-40B4-BE49-F238E27FC236}">
                <a16:creationId xmlns:a16="http://schemas.microsoft.com/office/drawing/2014/main" id="{99826DD1-E6F8-4BA5-B17B-13FB4FA99636}"/>
              </a:ext>
            </a:extLst>
          </p:cNvPr>
          <p:cNvSpPr>
            <a:spLocks noGrp="1"/>
          </p:cNvSpPr>
          <p:nvPr>
            <p:ph type="body" idx="1"/>
          </p:nvPr>
        </p:nvSpPr>
        <p:spPr/>
        <p:txBody>
          <a:bodyPr/>
          <a:lstStyle/>
          <a:p>
            <a:pPr algn="ctr"/>
            <a:r>
              <a:rPr lang="en-US" sz="6000" b="1">
                <a:solidFill>
                  <a:srgbClr val="3A7137"/>
                </a:solidFill>
                <a:latin typeface="Arial" panose="020B0604020202020204" pitchFamily="34" charset="0"/>
                <a:cs typeface="Arial" panose="020B0604020202020204" pitchFamily="34" charset="0"/>
              </a:rPr>
              <a:t>THANK YOU</a:t>
            </a:r>
          </a:p>
          <a:p>
            <a:endParaRPr lang="en-ZA"/>
          </a:p>
        </p:txBody>
      </p:sp>
      <p:sp>
        <p:nvSpPr>
          <p:cNvPr id="2" name="Slide Number Placeholder 1">
            <a:extLst>
              <a:ext uri="{FF2B5EF4-FFF2-40B4-BE49-F238E27FC236}">
                <a16:creationId xmlns:a16="http://schemas.microsoft.com/office/drawing/2014/main" id="{6C577C31-409F-5640-8698-7E0741962E30}"/>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52</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6250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643578"/>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5887446"/>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57200" y="5633"/>
            <a:ext cx="8229600" cy="922114"/>
          </a:xfrm>
          <a:solidFill>
            <a:schemeClr val="accent3">
              <a:lumMod val="20000"/>
              <a:lumOff val="80000"/>
            </a:schemeClr>
          </a:solidFill>
          <a:ln>
            <a:noFill/>
          </a:ln>
        </p:spPr>
        <p:txBody>
          <a:bodyPr>
            <a:normAutofit/>
          </a:bodyPr>
          <a:lstStyle/>
          <a:p>
            <a:r>
              <a:rPr lang="en-GB" sz="3600" b="1" cap="small">
                <a:solidFill>
                  <a:srgbClr val="26411B"/>
                </a:solidFill>
                <a:latin typeface="Arial" panose="020B0604020202020204" pitchFamily="34" charset="0"/>
                <a:cs typeface="Arial" panose="020B0604020202020204" pitchFamily="34" charset="0"/>
              </a:rPr>
              <a:t>Research Project Deliverable</a:t>
            </a:r>
            <a:endParaRPr lang="en-ZA" sz="3600" cap="small">
              <a:latin typeface="Arial" panose="020B0604020202020204" pitchFamily="34" charset="0"/>
              <a:cs typeface="Arial" panose="020B0604020202020204" pitchFamily="34" charset="0"/>
            </a:endParaRPr>
          </a:p>
        </p:txBody>
      </p:sp>
      <p:sp>
        <p:nvSpPr>
          <p:cNvPr id="10" name="Content Placeholder 9"/>
          <p:cNvSpPr>
            <a:spLocks noGrp="1"/>
          </p:cNvSpPr>
          <p:nvPr>
            <p:ph idx="1"/>
          </p:nvPr>
        </p:nvSpPr>
        <p:spPr>
          <a:xfrm>
            <a:off x="457200" y="1112719"/>
            <a:ext cx="8507288" cy="4529271"/>
          </a:xfrm>
        </p:spPr>
        <p:txBody>
          <a:bodyPr>
            <a:normAutofit fontScale="92500"/>
          </a:bodyPr>
          <a:lstStyle/>
          <a:p>
            <a:pPr algn="just">
              <a:lnSpc>
                <a:spcPct val="110000"/>
              </a:lnSpc>
              <a:spcBef>
                <a:spcPts val="0"/>
              </a:spcBef>
            </a:pPr>
            <a:r>
              <a:rPr lang="en-ZA" dirty="0">
                <a:latin typeface="Arial" panose="020B0604020202020204" pitchFamily="34" charset="0"/>
                <a:cs typeface="Arial" panose="020B0604020202020204" pitchFamily="34" charset="0"/>
              </a:rPr>
              <a:t>The Study will deliver</a:t>
            </a:r>
          </a:p>
          <a:p>
            <a:pPr marL="1022350" lvl="1" indent="-611188" algn="just">
              <a:lnSpc>
                <a:spcPct val="110000"/>
              </a:lnSpc>
              <a:spcBef>
                <a:spcPts val="0"/>
              </a:spcBef>
              <a:buFont typeface="Courier New" panose="02070309020205020404" pitchFamily="49" charset="0"/>
              <a:buChar char="o"/>
            </a:pPr>
            <a:r>
              <a:rPr lang="en-ZA" dirty="0">
                <a:latin typeface="Arial" panose="020B0604020202020204" pitchFamily="34" charset="0"/>
                <a:cs typeface="Arial" panose="020B0604020202020204" pitchFamily="34" charset="0"/>
              </a:rPr>
              <a:t>Comprehensive comparative analysis of the findings of four Impact Studies </a:t>
            </a:r>
          </a:p>
          <a:p>
            <a:pPr marL="1022350" lvl="1" indent="-611188" algn="just">
              <a:lnSpc>
                <a:spcPct val="110000"/>
              </a:lnSpc>
              <a:spcBef>
                <a:spcPts val="0"/>
              </a:spcBef>
              <a:buFont typeface="Courier New" panose="02070309020205020404" pitchFamily="49" charset="0"/>
              <a:buChar char="o"/>
            </a:pPr>
            <a:endParaRPr lang="en-ZA" dirty="0">
              <a:latin typeface="Arial" panose="020B0604020202020204" pitchFamily="34" charset="0"/>
              <a:cs typeface="Arial" panose="020B0604020202020204" pitchFamily="34" charset="0"/>
            </a:endParaRPr>
          </a:p>
          <a:p>
            <a:pPr marL="1022350" lvl="1" indent="-611188" algn="just">
              <a:lnSpc>
                <a:spcPct val="110000"/>
              </a:lnSpc>
              <a:spcBef>
                <a:spcPts val="0"/>
              </a:spcBef>
              <a:buFont typeface="Courier New" panose="02070309020205020404" pitchFamily="49" charset="0"/>
              <a:buChar char="o"/>
            </a:pPr>
            <a:r>
              <a:rPr lang="en-ZA" dirty="0">
                <a:latin typeface="Arial" panose="020B0604020202020204" pitchFamily="34" charset="0"/>
                <a:cs typeface="Arial" panose="020B0604020202020204" pitchFamily="34" charset="0"/>
              </a:rPr>
              <a:t>Particular emphasis on trends and evidence of the Socio-economic Impact of the WOF Programme on the lives of Programme participants and their families as compared the findings of a broader study population of ten (10) selected DEFF EPWP sub-programmes. </a:t>
            </a:r>
          </a:p>
          <a:p>
            <a:pPr algn="just">
              <a:lnSpc>
                <a:spcPct val="110000"/>
              </a:lnSpc>
              <a:spcBef>
                <a:spcPts val="0"/>
              </a:spcBef>
            </a:pPr>
            <a:endParaRPr lang="en-ZA" dirty="0">
              <a:latin typeface="Arial" panose="020B0604020202020204" pitchFamily="34" charset="0"/>
              <a:cs typeface="Arial" panose="020B0604020202020204" pitchFamily="34" charset="0"/>
            </a:endParaRPr>
          </a:p>
          <a:p>
            <a:pPr algn="just">
              <a:lnSpc>
                <a:spcPct val="110000"/>
              </a:lnSpc>
              <a:spcBef>
                <a:spcPts val="0"/>
              </a:spcBef>
            </a:pPr>
            <a:endParaRPr lang="en-ZA"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830138"/>
            <a:ext cx="2683351" cy="915012"/>
          </a:xfrm>
          <a:prstGeom prst="rect">
            <a:avLst/>
          </a:prstGeom>
        </p:spPr>
      </p:pic>
      <p:sp>
        <p:nvSpPr>
          <p:cNvPr id="2" name="Slide Number Placeholder 1">
            <a:extLst>
              <a:ext uri="{FF2B5EF4-FFF2-40B4-BE49-F238E27FC236}">
                <a16:creationId xmlns:a16="http://schemas.microsoft.com/office/drawing/2014/main" id="{A462C7B8-4A42-D441-814D-80EC8E1CF268}"/>
              </a:ext>
            </a:extLst>
          </p:cNvPr>
          <p:cNvSpPr>
            <a:spLocks noGrp="1"/>
          </p:cNvSpPr>
          <p:nvPr>
            <p:ph type="sldNum" sz="quarter" idx="12"/>
          </p:nvPr>
        </p:nvSpPr>
        <p:spPr/>
        <p:txBody>
          <a:bodyPr/>
          <a:lstStyle/>
          <a:p>
            <a:fld id="{3E95F105-C55E-463C-9581-E080569D0D2E}" type="slidenum">
              <a:rPr lang="en-US" b="1" smtClean="0">
                <a:solidFill>
                  <a:schemeClr val="tx1"/>
                </a:solidFill>
                <a:latin typeface="Arial" panose="020B0604020202020204" pitchFamily="34" charset="0"/>
                <a:cs typeface="Arial" panose="020B0604020202020204" pitchFamily="34" charset="0"/>
              </a:rPr>
              <a:pPr/>
              <a:t>6</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3652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14282" y="5643578"/>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5916581"/>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607224" y="1052736"/>
            <a:ext cx="8229600" cy="3522040"/>
          </a:xfrm>
          <a:solidFill>
            <a:srgbClr val="F9FBE5"/>
          </a:solidFill>
        </p:spPr>
        <p:txBody>
          <a:bodyPr>
            <a:normAutofit/>
          </a:bodyPr>
          <a:lstStyle/>
          <a:p>
            <a:r>
              <a:rPr lang="en-GB" b="1" i="1" cap="small">
                <a:solidFill>
                  <a:schemeClr val="accent3">
                    <a:lumMod val="50000"/>
                  </a:schemeClr>
                </a:solidFill>
                <a:latin typeface="Arial" panose="020B0604020202020204" pitchFamily="34" charset="0"/>
                <a:cs typeface="Arial" panose="020B0604020202020204" pitchFamily="34" charset="0"/>
              </a:rPr>
              <a:t>Comparative Analysis: Research Objectives: </a:t>
            </a:r>
            <a:endParaRPr lang="en-ZA" i="1" cap="small">
              <a:solidFill>
                <a:schemeClr val="accent3">
                  <a:lumMod val="50000"/>
                </a:schemeClr>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5830138"/>
            <a:ext cx="2683351" cy="915012"/>
          </a:xfrm>
          <a:prstGeom prst="rect">
            <a:avLst/>
          </a:prstGeom>
        </p:spPr>
      </p:pic>
      <p:sp>
        <p:nvSpPr>
          <p:cNvPr id="2" name="Slide Number Placeholder 1">
            <a:extLst>
              <a:ext uri="{FF2B5EF4-FFF2-40B4-BE49-F238E27FC236}">
                <a16:creationId xmlns:a16="http://schemas.microsoft.com/office/drawing/2014/main" id="{D7B2D710-D7CD-4F40-AF9E-3874C4FCFEA9}"/>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7</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7166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44321" y="5949280"/>
            <a:ext cx="864399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6016694"/>
            <a:ext cx="504056" cy="728456"/>
          </a:xfrm>
          <a:prstGeom prst="rect">
            <a:avLst/>
          </a:prstGeom>
        </p:spPr>
      </p:pic>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6016694"/>
            <a:ext cx="2448272" cy="704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a:xfrm>
            <a:off x="42802" y="5633"/>
            <a:ext cx="9101198" cy="807320"/>
          </a:xfrm>
          <a:solidFill>
            <a:schemeClr val="accent3">
              <a:lumMod val="20000"/>
              <a:lumOff val="80000"/>
            </a:schemeClr>
          </a:solidFill>
          <a:ln>
            <a:noFill/>
          </a:ln>
        </p:spPr>
        <p:txBody>
          <a:bodyPr>
            <a:noAutofit/>
          </a:bodyPr>
          <a:lstStyle/>
          <a:p>
            <a:r>
              <a:rPr lang="en-GB" sz="3600" b="1" cap="small">
                <a:solidFill>
                  <a:srgbClr val="26411B"/>
                </a:solidFill>
                <a:latin typeface="Arial" panose="020B0604020202020204" pitchFamily="34" charset="0"/>
                <a:cs typeface="Arial" panose="020B0604020202020204" pitchFamily="34" charset="0"/>
              </a:rPr>
              <a:t>WOF Research Objectives &amp; Questions</a:t>
            </a:r>
            <a:endParaRPr lang="en-ZA" sz="3600" cap="small">
              <a:latin typeface="Arial" panose="020B0604020202020204" pitchFamily="34" charset="0"/>
              <a:cs typeface="Arial" panose="020B0604020202020204" pitchFamily="34" charset="0"/>
            </a:endParaRPr>
          </a:p>
        </p:txBody>
      </p:sp>
      <p:sp>
        <p:nvSpPr>
          <p:cNvPr id="10" name="Content Placeholder 9"/>
          <p:cNvSpPr>
            <a:spLocks noGrp="1"/>
          </p:cNvSpPr>
          <p:nvPr>
            <p:ph idx="1"/>
          </p:nvPr>
        </p:nvSpPr>
        <p:spPr>
          <a:xfrm>
            <a:off x="50800" y="839870"/>
            <a:ext cx="8921686" cy="5037385"/>
          </a:xfrm>
        </p:spPr>
        <p:txBody>
          <a:bodyPr>
            <a:noAutofit/>
          </a:bodyPr>
          <a:lstStyle/>
          <a:p>
            <a:pPr marL="0" indent="0" algn="just">
              <a:spcBef>
                <a:spcPts val="0"/>
              </a:spcBef>
              <a:buNone/>
            </a:pPr>
            <a:r>
              <a:rPr lang="en-ZA" sz="1400" b="1" cap="small" dirty="0">
                <a:latin typeface="Arial" panose="020B0604020202020204" pitchFamily="34" charset="0"/>
                <a:cs typeface="Arial" panose="020B0604020202020204" pitchFamily="34" charset="0"/>
              </a:rPr>
              <a:t>While the Research objectives and questions were phrased differently, all WOF Social Impact Studies sought to measure the impact of the EPWP work opportunity on the lives of participants – the socio-economic benefits</a:t>
            </a:r>
          </a:p>
          <a:p>
            <a:pPr marL="0" lvl="0" indent="0">
              <a:spcBef>
                <a:spcPts val="0"/>
              </a:spcBef>
              <a:buNone/>
            </a:pPr>
            <a:r>
              <a:rPr lang="en-ZA" sz="1400" b="1" dirty="0">
                <a:latin typeface="Arial" panose="020B0604020202020204" pitchFamily="34" charset="0"/>
                <a:cs typeface="Arial" panose="020B0604020202020204" pitchFamily="34" charset="0"/>
              </a:rPr>
              <a:t>2013</a:t>
            </a:r>
            <a:r>
              <a:rPr lang="en-ZA" sz="1400" dirty="0">
                <a:latin typeface="Arial" panose="020B0604020202020204" pitchFamily="34" charset="0"/>
                <a:cs typeface="Arial" panose="020B0604020202020204" pitchFamily="34" charset="0"/>
              </a:rPr>
              <a:t>: </a:t>
            </a:r>
          </a:p>
          <a:p>
            <a:pPr marL="393700" indent="-355600" algn="just">
              <a:spcBef>
                <a:spcPts val="0"/>
              </a:spcBef>
            </a:pPr>
            <a:r>
              <a:rPr lang="en-ZA" sz="1450" dirty="0">
                <a:latin typeface="Arial" panose="020B0604020202020204" pitchFamily="34" charset="0"/>
                <a:cs typeface="Arial" panose="020B0604020202020204" pitchFamily="34" charset="0"/>
              </a:rPr>
              <a:t>To get a compelling snapshot assessment of the tangible and non-tangible transformation in fire fighters’ lives which took place after them joining the Working on Fire programme. </a:t>
            </a:r>
          </a:p>
          <a:p>
            <a:pPr marL="393700" indent="-355600" algn="just">
              <a:spcBef>
                <a:spcPts val="0"/>
              </a:spcBef>
            </a:pPr>
            <a:r>
              <a:rPr lang="en-ZA" sz="1450" dirty="0">
                <a:latin typeface="Arial" panose="020B0604020202020204" pitchFamily="34" charset="0"/>
                <a:cs typeface="Arial" panose="020B0604020202020204" pitchFamily="34" charset="0"/>
              </a:rPr>
              <a:t>To gain an understanding of the changes in the material conditions, as well as the personal and social transformation, which took place during the beneficiary’s tenure? </a:t>
            </a:r>
          </a:p>
          <a:p>
            <a:pPr marL="393700" indent="-355600" algn="just">
              <a:spcBef>
                <a:spcPts val="0"/>
              </a:spcBef>
            </a:pPr>
            <a:endParaRPr lang="en-ZA" sz="1450" dirty="0">
              <a:latin typeface="Arial" panose="020B0604020202020204" pitchFamily="34" charset="0"/>
              <a:cs typeface="Arial" panose="020B0604020202020204" pitchFamily="34" charset="0"/>
            </a:endParaRPr>
          </a:p>
          <a:p>
            <a:pPr marL="0" indent="0" algn="just">
              <a:spcBef>
                <a:spcPts val="0"/>
              </a:spcBef>
              <a:buNone/>
            </a:pPr>
            <a:r>
              <a:rPr lang="en-ZA" sz="1400" b="1" dirty="0">
                <a:latin typeface="Arial" panose="020B0604020202020204" pitchFamily="34" charset="0"/>
                <a:cs typeface="Arial" panose="020B0604020202020204" pitchFamily="34" charset="0"/>
              </a:rPr>
              <a:t>2016</a:t>
            </a:r>
            <a:r>
              <a:rPr lang="en-ZA" sz="1400" dirty="0">
                <a:latin typeface="Arial" panose="020B0604020202020204" pitchFamily="34" charset="0"/>
                <a:cs typeface="Arial" panose="020B0604020202020204" pitchFamily="34" charset="0"/>
              </a:rPr>
              <a:t>:</a:t>
            </a:r>
          </a:p>
          <a:p>
            <a:pPr marL="393700" lvl="1" indent="-355600" algn="just">
              <a:spcBef>
                <a:spcPts val="0"/>
              </a:spcBef>
              <a:buFont typeface="Arial" pitchFamily="34" charset="0"/>
              <a:buChar char="•"/>
            </a:pPr>
            <a:r>
              <a:rPr lang="en-ZA" sz="1450" dirty="0">
                <a:latin typeface="Arial" panose="020B0604020202020204" pitchFamily="34" charset="0"/>
                <a:cs typeface="Arial" panose="020B0604020202020204" pitchFamily="34" charset="0"/>
              </a:rPr>
              <a:t>To provide tangible and non tangible impact of the programme on the lives of participants; </a:t>
            </a:r>
          </a:p>
          <a:p>
            <a:pPr marL="393700" lvl="1" indent="-355600" algn="just">
              <a:spcBef>
                <a:spcPts val="0"/>
              </a:spcBef>
              <a:buFont typeface="Arial" pitchFamily="34" charset="0"/>
              <a:buChar char="•"/>
            </a:pPr>
            <a:r>
              <a:rPr lang="en-ZA" sz="1450" dirty="0">
                <a:latin typeface="Arial" panose="020B0604020202020204" pitchFamily="34" charset="0"/>
                <a:cs typeface="Arial" panose="020B0604020202020204" pitchFamily="34" charset="0"/>
              </a:rPr>
              <a:t>To review key objectives of the project going forward and; </a:t>
            </a:r>
          </a:p>
          <a:p>
            <a:pPr marL="393700" lvl="1" indent="-355600" algn="just">
              <a:spcBef>
                <a:spcPts val="0"/>
              </a:spcBef>
              <a:buFont typeface="Arial" pitchFamily="34" charset="0"/>
              <a:buChar char="•"/>
            </a:pPr>
            <a:r>
              <a:rPr lang="en-ZA" sz="1450" dirty="0">
                <a:latin typeface="Arial" panose="020B0604020202020204" pitchFamily="34" charset="0"/>
                <a:cs typeface="Arial" panose="020B0604020202020204" pitchFamily="34" charset="0"/>
              </a:rPr>
              <a:t>To establish clear measurable Key Performance indicators for the </a:t>
            </a:r>
            <a:r>
              <a:rPr lang="en-ZA" sz="1450" dirty="0" err="1">
                <a:latin typeface="Arial" panose="020B0604020202020204" pitchFamily="34" charset="0"/>
                <a:cs typeface="Arial" panose="020B0604020202020204" pitchFamily="34" charset="0"/>
              </a:rPr>
              <a:t>WoF</a:t>
            </a:r>
            <a:r>
              <a:rPr lang="en-ZA" sz="1450" dirty="0">
                <a:latin typeface="Arial" panose="020B0604020202020204" pitchFamily="34" charset="0"/>
                <a:cs typeface="Arial" panose="020B0604020202020204" pitchFamily="34" charset="0"/>
              </a:rPr>
              <a:t> Social Development Programme. </a:t>
            </a:r>
          </a:p>
          <a:p>
            <a:pPr marL="0" indent="0" algn="just">
              <a:spcBef>
                <a:spcPts val="0"/>
              </a:spcBef>
              <a:buNone/>
            </a:pPr>
            <a:endParaRPr lang="en-ZA" sz="1400" dirty="0">
              <a:latin typeface="Arial" panose="020B0604020202020204" pitchFamily="34" charset="0"/>
              <a:cs typeface="Arial" panose="020B0604020202020204" pitchFamily="34" charset="0"/>
            </a:endParaRPr>
          </a:p>
          <a:p>
            <a:pPr marL="0" indent="0" algn="just">
              <a:spcBef>
                <a:spcPts val="0"/>
              </a:spcBef>
              <a:buNone/>
            </a:pPr>
            <a:r>
              <a:rPr lang="en-ZA" sz="1400" b="1" dirty="0">
                <a:latin typeface="Arial" panose="020B0604020202020204" pitchFamily="34" charset="0"/>
                <a:cs typeface="Arial" panose="020B0604020202020204" pitchFamily="34" charset="0"/>
              </a:rPr>
              <a:t>2019/20</a:t>
            </a:r>
            <a:r>
              <a:rPr lang="en-ZA" sz="1400" dirty="0">
                <a:latin typeface="Arial" panose="020B0604020202020204" pitchFamily="34" charset="0"/>
                <a:cs typeface="Arial" panose="020B0604020202020204" pitchFamily="34" charset="0"/>
              </a:rPr>
              <a:t>:</a:t>
            </a:r>
          </a:p>
          <a:p>
            <a:pPr algn="just">
              <a:spcBef>
                <a:spcPts val="0"/>
              </a:spcBef>
            </a:pPr>
            <a:r>
              <a:rPr lang="en-ZA" sz="1450" dirty="0">
                <a:latin typeface="Arial" panose="020B0604020202020204" pitchFamily="34" charset="0"/>
                <a:cs typeface="Arial" panose="020B0604020202020204" pitchFamily="34" charset="0"/>
              </a:rPr>
              <a:t>Study to illustrate the effects of the WOF job opportunity on current EPWP participants-Fire Fighters (FF); current Management former EPWP participants-FF;  and WOF Alumni former EPWP/ FF</a:t>
            </a:r>
          </a:p>
          <a:p>
            <a:pPr algn="just">
              <a:spcBef>
                <a:spcPts val="0"/>
              </a:spcBef>
            </a:pPr>
            <a:r>
              <a:rPr lang="en-ZA" sz="1450" dirty="0">
                <a:latin typeface="Arial" panose="020B0604020202020204" pitchFamily="34" charset="0"/>
                <a:cs typeface="Arial" panose="020B0604020202020204" pitchFamily="34" charset="0"/>
              </a:rPr>
              <a:t>Research questions: </a:t>
            </a:r>
            <a:r>
              <a:rPr lang="en-ZA" sz="1450" i="1" dirty="0">
                <a:latin typeface="Arial" panose="020B0604020202020204" pitchFamily="34" charset="0"/>
                <a:cs typeface="Arial" panose="020B0604020202020204" pitchFamily="34" charset="0"/>
              </a:rPr>
              <a:t>How has WOF changed your life? Has the WOF work opportunity made you more employable?</a:t>
            </a:r>
          </a:p>
          <a:p>
            <a:pPr algn="just">
              <a:spcBef>
                <a:spcPts val="0"/>
              </a:spcBef>
            </a:pPr>
            <a:r>
              <a:rPr lang="en-ZA" sz="1450" i="1" dirty="0">
                <a:latin typeface="Arial" panose="020B0604020202020204" pitchFamily="34" charset="0"/>
                <a:cs typeface="Arial" panose="020B0604020202020204" pitchFamily="34" charset="0"/>
              </a:rPr>
              <a:t>C</a:t>
            </a:r>
            <a:r>
              <a:rPr lang="en-ZA" sz="1450" dirty="0">
                <a:latin typeface="Arial" panose="020B0604020202020204" pitchFamily="34" charset="0"/>
                <a:cs typeface="Arial" panose="020B0604020202020204" pitchFamily="34" charset="0"/>
              </a:rPr>
              <a:t>hanges in Accommodation, Food Security/Nourishment; Care and children &amp; Dependents; WOF training as a catalyst to full-time employment, both within and external to WOF; areas of training and experience which were not provided and which could enhance employment opportunities.</a:t>
            </a:r>
          </a:p>
        </p:txBody>
      </p:sp>
      <p:pic>
        <p:nvPicPr>
          <p:cNvPr id="12" name="Picture 11">
            <a:extLst>
              <a:ext uri="{FF2B5EF4-FFF2-40B4-BE49-F238E27FC236}">
                <a16:creationId xmlns:a16="http://schemas.microsoft.com/office/drawing/2014/main" id="{52BEBBF4-F923-4E82-9A06-68944955A9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282" y="6016694"/>
            <a:ext cx="2683351" cy="728455"/>
          </a:xfrm>
          <a:prstGeom prst="rect">
            <a:avLst/>
          </a:prstGeom>
        </p:spPr>
      </p:pic>
      <p:sp>
        <p:nvSpPr>
          <p:cNvPr id="2" name="Slide Number Placeholder 1">
            <a:extLst>
              <a:ext uri="{FF2B5EF4-FFF2-40B4-BE49-F238E27FC236}">
                <a16:creationId xmlns:a16="http://schemas.microsoft.com/office/drawing/2014/main" id="{A462C7B8-4A42-D441-814D-80EC8E1CF268}"/>
              </a:ext>
            </a:extLst>
          </p:cNvPr>
          <p:cNvSpPr>
            <a:spLocks noGrp="1"/>
          </p:cNvSpPr>
          <p:nvPr>
            <p:ph type="sldNum" sz="quarter" idx="12"/>
          </p:nvPr>
        </p:nvSpPr>
        <p:spPr/>
        <p:txBody>
          <a:bodyPr/>
          <a:lstStyle/>
          <a:p>
            <a:fld id="{3E95F105-C55E-463C-9581-E080569D0D2E}" type="slidenum">
              <a:rPr lang="en-US" b="1" smtClean="0">
                <a:solidFill>
                  <a:schemeClr val="tx1"/>
                </a:solidFill>
                <a:latin typeface="Arial" panose="020B0604020202020204" pitchFamily="34" charset="0"/>
                <a:cs typeface="Arial" panose="020B0604020202020204" pitchFamily="34" charset="0"/>
              </a:rPr>
              <a:pPr/>
              <a:t>8</a:t>
            </a:fld>
            <a:endParaRPr lang="en-US"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449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500" fill="hold"/>
                                        <p:tgtEl>
                                          <p:spTgt spid="10">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 calcmode="lin" valueType="num">
                                      <p:cBhvr additive="base">
                                        <p:cTn id="17" dur="500" fill="hold"/>
                                        <p:tgtEl>
                                          <p:spTgt spid="10">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anim calcmode="lin" valueType="num">
                                      <p:cBhvr additive="base">
                                        <p:cTn id="23" dur="500" fill="hold"/>
                                        <p:tgtEl>
                                          <p:spTgt spid="10">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0">
                                            <p:txEl>
                                              <p:pRg st="5" end="5"/>
                                            </p:txEl>
                                          </p:spTgt>
                                        </p:tgtEl>
                                        <p:attrNameLst>
                                          <p:attrName>style.visibility</p:attrName>
                                        </p:attrNameLst>
                                      </p:cBhvr>
                                      <p:to>
                                        <p:strVal val="visible"/>
                                      </p:to>
                                    </p:set>
                                    <p:anim calcmode="lin" valueType="num">
                                      <p:cBhvr additive="base">
                                        <p:cTn id="29" dur="500" fill="hold"/>
                                        <p:tgtEl>
                                          <p:spTgt spid="10">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1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0">
                                            <p:txEl>
                                              <p:pRg st="6" end="6"/>
                                            </p:txEl>
                                          </p:spTgt>
                                        </p:tgtEl>
                                        <p:attrNameLst>
                                          <p:attrName>style.visibility</p:attrName>
                                        </p:attrNameLst>
                                      </p:cBhvr>
                                      <p:to>
                                        <p:strVal val="visible"/>
                                      </p:to>
                                    </p:set>
                                    <p:anim calcmode="lin" valueType="num">
                                      <p:cBhvr additive="base">
                                        <p:cTn id="35" dur="500" fill="hold"/>
                                        <p:tgtEl>
                                          <p:spTgt spid="10">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0">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0">
                                            <p:txEl>
                                              <p:pRg st="7" end="7"/>
                                            </p:txEl>
                                          </p:spTgt>
                                        </p:tgtEl>
                                        <p:attrNameLst>
                                          <p:attrName>style.visibility</p:attrName>
                                        </p:attrNameLst>
                                      </p:cBhvr>
                                      <p:to>
                                        <p:strVal val="visible"/>
                                      </p:to>
                                    </p:set>
                                    <p:anim calcmode="lin" valueType="num">
                                      <p:cBhvr additive="base">
                                        <p:cTn id="41" dur="500" fill="hold"/>
                                        <p:tgtEl>
                                          <p:spTgt spid="10">
                                            <p:txEl>
                                              <p:pRg st="7" end="7"/>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10">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0">
                                            <p:txEl>
                                              <p:pRg st="8" end="8"/>
                                            </p:txEl>
                                          </p:spTgt>
                                        </p:tgtEl>
                                        <p:attrNameLst>
                                          <p:attrName>style.visibility</p:attrName>
                                        </p:attrNameLst>
                                      </p:cBhvr>
                                      <p:to>
                                        <p:strVal val="visible"/>
                                      </p:to>
                                    </p:set>
                                    <p:anim calcmode="lin" valueType="num">
                                      <p:cBhvr additive="base">
                                        <p:cTn id="47" dur="500" fill="hold"/>
                                        <p:tgtEl>
                                          <p:spTgt spid="10">
                                            <p:txEl>
                                              <p:pRg st="8" end="8"/>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0">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10">
                                            <p:txEl>
                                              <p:pRg st="10" end="10"/>
                                            </p:txEl>
                                          </p:spTgt>
                                        </p:tgtEl>
                                        <p:attrNameLst>
                                          <p:attrName>style.visibility</p:attrName>
                                        </p:attrNameLst>
                                      </p:cBhvr>
                                      <p:to>
                                        <p:strVal val="visible"/>
                                      </p:to>
                                    </p:set>
                                    <p:anim calcmode="lin" valueType="num">
                                      <p:cBhvr additive="base">
                                        <p:cTn id="53" dur="500" fill="hold"/>
                                        <p:tgtEl>
                                          <p:spTgt spid="10">
                                            <p:txEl>
                                              <p:pRg st="10" end="10"/>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10">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10">
                                            <p:txEl>
                                              <p:pRg st="11" end="11"/>
                                            </p:txEl>
                                          </p:spTgt>
                                        </p:tgtEl>
                                        <p:attrNameLst>
                                          <p:attrName>style.visibility</p:attrName>
                                        </p:attrNameLst>
                                      </p:cBhvr>
                                      <p:to>
                                        <p:strVal val="visible"/>
                                      </p:to>
                                    </p:set>
                                    <p:anim calcmode="lin" valueType="num">
                                      <p:cBhvr additive="base">
                                        <p:cTn id="59" dur="500" fill="hold"/>
                                        <p:tgtEl>
                                          <p:spTgt spid="10">
                                            <p:txEl>
                                              <p:pRg st="11" end="11"/>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10">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10">
                                            <p:txEl>
                                              <p:pRg st="12" end="12"/>
                                            </p:txEl>
                                          </p:spTgt>
                                        </p:tgtEl>
                                        <p:attrNameLst>
                                          <p:attrName>style.visibility</p:attrName>
                                        </p:attrNameLst>
                                      </p:cBhvr>
                                      <p:to>
                                        <p:strVal val="visible"/>
                                      </p:to>
                                    </p:set>
                                    <p:anim calcmode="lin" valueType="num">
                                      <p:cBhvr additive="base">
                                        <p:cTn id="65" dur="500" fill="hold"/>
                                        <p:tgtEl>
                                          <p:spTgt spid="10">
                                            <p:txEl>
                                              <p:pRg st="12" end="12"/>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10">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10">
                                            <p:txEl>
                                              <p:pRg st="13" end="13"/>
                                            </p:txEl>
                                          </p:spTgt>
                                        </p:tgtEl>
                                        <p:attrNameLst>
                                          <p:attrName>style.visibility</p:attrName>
                                        </p:attrNameLst>
                                      </p:cBhvr>
                                      <p:to>
                                        <p:strVal val="visible"/>
                                      </p:to>
                                    </p:set>
                                    <p:anim calcmode="lin" valueType="num">
                                      <p:cBhvr additive="base">
                                        <p:cTn id="71" dur="500" fill="hold"/>
                                        <p:tgtEl>
                                          <p:spTgt spid="10">
                                            <p:txEl>
                                              <p:pRg st="13" end="13"/>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0">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build="p" bldLvl="5"/>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4A27C-3416-6047-BC9E-6CC69ECB253C}"/>
              </a:ext>
            </a:extLst>
          </p:cNvPr>
          <p:cNvSpPr>
            <a:spLocks noGrp="1"/>
          </p:cNvSpPr>
          <p:nvPr>
            <p:ph type="title"/>
          </p:nvPr>
        </p:nvSpPr>
        <p:spPr>
          <a:xfrm>
            <a:off x="457200" y="-281"/>
            <a:ext cx="8229600" cy="912313"/>
          </a:xfrm>
          <a:solidFill>
            <a:schemeClr val="accent3">
              <a:lumMod val="20000"/>
              <a:lumOff val="80000"/>
            </a:schemeClr>
          </a:solidFill>
        </p:spPr>
        <p:txBody>
          <a:bodyPr>
            <a:normAutofit/>
          </a:bodyPr>
          <a:lstStyle/>
          <a:p>
            <a:r>
              <a:rPr lang="en-US" sz="3600" b="1" cap="small">
                <a:latin typeface="Arial" panose="020B0604020202020204" pitchFamily="34" charset="0"/>
                <a:cs typeface="Arial" panose="020B0604020202020204" pitchFamily="34" charset="0"/>
              </a:rPr>
              <a:t>HSRC-DEFF Study Objectives</a:t>
            </a:r>
          </a:p>
        </p:txBody>
      </p:sp>
      <p:sp>
        <p:nvSpPr>
          <p:cNvPr id="3" name="Content Placeholder 2">
            <a:extLst>
              <a:ext uri="{FF2B5EF4-FFF2-40B4-BE49-F238E27FC236}">
                <a16:creationId xmlns:a16="http://schemas.microsoft.com/office/drawing/2014/main" id="{D947DA2E-7869-7449-AD70-1BEE5752ED19}"/>
              </a:ext>
            </a:extLst>
          </p:cNvPr>
          <p:cNvSpPr>
            <a:spLocks noGrp="1"/>
          </p:cNvSpPr>
          <p:nvPr>
            <p:ph idx="1"/>
          </p:nvPr>
        </p:nvSpPr>
        <p:spPr>
          <a:xfrm>
            <a:off x="251520" y="919845"/>
            <a:ext cx="8640960" cy="5033936"/>
          </a:xfrm>
        </p:spPr>
        <p:txBody>
          <a:bodyPr>
            <a:normAutofit fontScale="70000" lnSpcReduction="20000"/>
          </a:bodyPr>
          <a:lstStyle/>
          <a:p>
            <a:r>
              <a:rPr lang="en-ZA" b="1" cap="small" dirty="0">
                <a:latin typeface="Arial" panose="020B0604020202020204" pitchFamily="34" charset="0"/>
                <a:cs typeface="Arial" panose="020B0604020202020204" pitchFamily="34" charset="0"/>
              </a:rPr>
              <a:t>Overarching Objective </a:t>
            </a:r>
            <a:r>
              <a:rPr lang="en-ZA" dirty="0">
                <a:latin typeface="Arial" panose="020B0604020202020204" pitchFamily="34" charset="0"/>
                <a:cs typeface="Arial" panose="020B0604020202020204" pitchFamily="34" charset="0"/>
              </a:rPr>
              <a:t>of the study</a:t>
            </a:r>
            <a:r>
              <a:rPr lang="en-ZA" dirty="0"/>
              <a:t>: </a:t>
            </a:r>
          </a:p>
          <a:p>
            <a:pPr marL="890588" lvl="1" indent="-577850" algn="just">
              <a:buFont typeface="Courier New" panose="02070309020205020404" pitchFamily="49" charset="0"/>
              <a:buChar char="o"/>
            </a:pPr>
            <a:r>
              <a:rPr lang="en-ZA" sz="2900" dirty="0">
                <a:latin typeface="Arial" panose="020B0604020202020204" pitchFamily="34" charset="0"/>
                <a:cs typeface="Arial" panose="020B0604020202020204" pitchFamily="34" charset="0"/>
              </a:rPr>
              <a:t>To evaluate the socio-economic, environmental and economic impacts of 10 selected EPWP sub-programmes implemented by DEA’s Environmental Programmes Branch since its inception in 2012 </a:t>
            </a:r>
            <a:r>
              <a:rPr lang="en-GB" sz="2900" dirty="0">
                <a:latin typeface="Arial" panose="020B0604020202020204" pitchFamily="34" charset="0"/>
                <a:cs typeface="Arial" panose="020B0604020202020204" pitchFamily="34" charset="0"/>
              </a:rPr>
              <a:t>to March 2016.</a:t>
            </a:r>
          </a:p>
          <a:p>
            <a:pPr marL="312738" lvl="1" indent="0" algn="just">
              <a:buNone/>
            </a:pPr>
            <a:endParaRPr lang="en-ZA" dirty="0">
              <a:latin typeface="Arial" panose="020B0604020202020204" pitchFamily="34" charset="0"/>
              <a:cs typeface="Arial" panose="020B0604020202020204" pitchFamily="34" charset="0"/>
            </a:endParaRPr>
          </a:p>
          <a:p>
            <a:pPr algn="just"/>
            <a:r>
              <a:rPr lang="en-GB" b="1" cap="small" dirty="0">
                <a:latin typeface="Arial" panose="020B0604020202020204" pitchFamily="34" charset="0"/>
                <a:cs typeface="Arial" panose="020B0604020202020204" pitchFamily="34" charset="0"/>
              </a:rPr>
              <a:t>Sub-objectives</a:t>
            </a:r>
            <a:r>
              <a:rPr lang="en-GB" dirty="0">
                <a:latin typeface="Arial" panose="020B0604020202020204" pitchFamily="34" charset="0"/>
                <a:cs typeface="Arial" panose="020B0604020202020204" pitchFamily="34" charset="0"/>
              </a:rPr>
              <a:t> : </a:t>
            </a:r>
            <a:endParaRPr lang="en-ZA" dirty="0">
              <a:latin typeface="Arial" panose="020B0604020202020204" pitchFamily="34" charset="0"/>
              <a:cs typeface="Arial" panose="020B0604020202020204" pitchFamily="34" charset="0"/>
            </a:endParaRPr>
          </a:p>
          <a:p>
            <a:pPr marL="890588" lvl="1" indent="-577850" algn="just">
              <a:buFont typeface="Courier New" panose="02070309020205020404" pitchFamily="49" charset="0"/>
              <a:buChar char="o"/>
            </a:pPr>
            <a:r>
              <a:rPr lang="en-GB" b="1" dirty="0">
                <a:latin typeface="Arial" panose="020B0604020202020204" pitchFamily="34" charset="0"/>
                <a:cs typeface="Arial" panose="020B0604020202020204" pitchFamily="34" charset="0"/>
              </a:rPr>
              <a:t>Objective 1</a:t>
            </a:r>
            <a:r>
              <a:rPr lang="en-GB" dirty="0">
                <a:latin typeface="Arial" panose="020B0604020202020204" pitchFamily="34" charset="0"/>
                <a:cs typeface="Arial" panose="020B0604020202020204" pitchFamily="34" charset="0"/>
              </a:rPr>
              <a:t>: To evaluate the returns on investment (Value for money (VFM)) of the sub-programmes implemented;</a:t>
            </a:r>
            <a:endParaRPr lang="en-ZA" dirty="0">
              <a:latin typeface="Arial" panose="020B0604020202020204" pitchFamily="34" charset="0"/>
              <a:cs typeface="Arial" panose="020B0604020202020204" pitchFamily="34" charset="0"/>
            </a:endParaRPr>
          </a:p>
          <a:p>
            <a:pPr marL="890588" lvl="1" indent="-577850" algn="just">
              <a:buFont typeface="Courier New" panose="02070309020205020404" pitchFamily="49" charset="0"/>
              <a:buChar char="o"/>
            </a:pPr>
            <a:r>
              <a:rPr lang="en-GB" b="1" dirty="0">
                <a:latin typeface="Arial" panose="020B0604020202020204" pitchFamily="34" charset="0"/>
                <a:cs typeface="Arial" panose="020B0604020202020204" pitchFamily="34" charset="0"/>
              </a:rPr>
              <a:t>Objective 2</a:t>
            </a:r>
            <a:r>
              <a:rPr lang="en-GB" dirty="0">
                <a:latin typeface="Arial" panose="020B0604020202020204" pitchFamily="34" charset="0"/>
                <a:cs typeface="Arial" panose="020B0604020202020204" pitchFamily="34" charset="0"/>
              </a:rPr>
              <a:t>: To evaluate the extent to which the sub-programmes impacted on the environment; </a:t>
            </a:r>
            <a:endParaRPr lang="en-ZA" dirty="0">
              <a:latin typeface="Arial" panose="020B0604020202020204" pitchFamily="34" charset="0"/>
              <a:cs typeface="Arial" panose="020B0604020202020204" pitchFamily="34" charset="0"/>
            </a:endParaRPr>
          </a:p>
          <a:p>
            <a:pPr marL="890588" lvl="1" indent="-577850" algn="just">
              <a:buFont typeface="Courier New" panose="02070309020205020404" pitchFamily="49" charset="0"/>
              <a:buChar char="o"/>
            </a:pPr>
            <a:r>
              <a:rPr lang="en-GB" b="1" dirty="0">
                <a:latin typeface="Arial" panose="020B0604020202020204" pitchFamily="34" charset="0"/>
                <a:cs typeface="Arial" panose="020B0604020202020204" pitchFamily="34" charset="0"/>
              </a:rPr>
              <a:t>Objective 3</a:t>
            </a:r>
            <a:r>
              <a:rPr lang="en-GB" dirty="0">
                <a:latin typeface="Arial" panose="020B0604020202020204" pitchFamily="34" charset="0"/>
                <a:cs typeface="Arial" panose="020B0604020202020204" pitchFamily="34" charset="0"/>
              </a:rPr>
              <a:t>: To evaluate the extent to which the sub-programmes impacted on the socioeconomic wellbeing of the country and individuals.</a:t>
            </a:r>
          </a:p>
          <a:p>
            <a:pPr marL="890588" lvl="1" indent="-577850" algn="just">
              <a:buFont typeface="Courier New" panose="02070309020205020404" pitchFamily="49" charset="0"/>
              <a:buChar char="o"/>
            </a:pPr>
            <a:endParaRPr lang="en-GB" dirty="0">
              <a:latin typeface="Arial" panose="020B0604020202020204" pitchFamily="34" charset="0"/>
              <a:cs typeface="Arial" panose="020B0604020202020204" pitchFamily="34" charset="0"/>
            </a:endParaRPr>
          </a:p>
          <a:p>
            <a:pPr algn="just"/>
            <a:r>
              <a:rPr lang="en-GB" dirty="0">
                <a:latin typeface="Arial" panose="020B0604020202020204" pitchFamily="34" charset="0"/>
                <a:cs typeface="Arial" panose="020B0604020202020204" pitchFamily="34" charset="0"/>
              </a:rPr>
              <a:t>This Comparative Analytical Study focused on Objective 3 as it aligns to the objectives of the WOF Social Impact Studies</a:t>
            </a:r>
          </a:p>
          <a:p>
            <a:pPr marL="490538" indent="-577850" algn="just"/>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D1B27FF-DFCD-DA4F-9E62-30B4BFC52D14}"/>
              </a:ext>
            </a:extLst>
          </p:cNvPr>
          <p:cNvSpPr>
            <a:spLocks noGrp="1"/>
          </p:cNvSpPr>
          <p:nvPr>
            <p:ph type="sldNum" sz="quarter" idx="12"/>
          </p:nvPr>
        </p:nvSpPr>
        <p:spPr/>
        <p:txBody>
          <a:bodyPr/>
          <a:lstStyle/>
          <a:p>
            <a:fld id="{3E95F105-C55E-463C-9581-E080569D0D2E}" type="slidenum">
              <a:rPr lang="en-US" sz="1400" b="1" smtClean="0">
                <a:solidFill>
                  <a:schemeClr val="tx1"/>
                </a:solidFill>
                <a:latin typeface="Arial" panose="020B0604020202020204" pitchFamily="34" charset="0"/>
                <a:cs typeface="Arial" panose="020B0604020202020204" pitchFamily="34" charset="0"/>
              </a:rPr>
              <a:pPr/>
              <a:t>9</a:t>
            </a:fld>
            <a:endParaRPr lang="en-US" sz="1400" b="1">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E6E12854-1D41-2B43-9596-B42E46A3F8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5877272"/>
            <a:ext cx="2683351" cy="915012"/>
          </a:xfrm>
          <a:prstGeom prst="rect">
            <a:avLst/>
          </a:prstGeom>
        </p:spPr>
      </p:pic>
      <p:pic>
        <p:nvPicPr>
          <p:cNvPr id="6" name="Picture 5">
            <a:extLst>
              <a:ext uri="{FF2B5EF4-FFF2-40B4-BE49-F238E27FC236}">
                <a16:creationId xmlns:a16="http://schemas.microsoft.com/office/drawing/2014/main" id="{3379C568-FB8D-C940-9CB2-78180A7EB9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5916581"/>
            <a:ext cx="504056" cy="828569"/>
          </a:xfrm>
          <a:prstGeom prst="rect">
            <a:avLst/>
          </a:prstGeom>
        </p:spPr>
      </p:pic>
      <p:pic>
        <p:nvPicPr>
          <p:cNvPr id="7" name="Picture 2">
            <a:extLst>
              <a:ext uri="{FF2B5EF4-FFF2-40B4-BE49-F238E27FC236}">
                <a16:creationId xmlns:a16="http://schemas.microsoft.com/office/drawing/2014/main" id="{92078007-5AA8-0341-A2B9-898313C7A0D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31" t="20866" r="17211" b="23306"/>
          <a:stretch/>
        </p:blipFill>
        <p:spPr bwMode="auto">
          <a:xfrm>
            <a:off x="5940152" y="5887446"/>
            <a:ext cx="2448272" cy="834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74247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55590</TotalTime>
  <Words>5623</Words>
  <Application>Microsoft Macintosh PowerPoint</Application>
  <PresentationFormat>On-screen Show (4:3)</PresentationFormat>
  <Paragraphs>730</Paragraphs>
  <Slides>52</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52</vt:i4>
      </vt:variant>
    </vt:vector>
  </HeadingPairs>
  <TitlesOfParts>
    <vt:vector size="58" baseType="lpstr">
      <vt:lpstr>Arial</vt:lpstr>
      <vt:lpstr>Arial Bold</vt:lpstr>
      <vt:lpstr>Calibri</vt:lpstr>
      <vt:lpstr>Courier New</vt:lpstr>
      <vt:lpstr>Gill Sans MT</vt:lpstr>
      <vt:lpstr>Office Theme</vt:lpstr>
      <vt:lpstr>PowerPoint Presentation</vt:lpstr>
      <vt:lpstr>Background</vt:lpstr>
      <vt:lpstr>Purpose of the Research Project</vt:lpstr>
      <vt:lpstr>Comparative Studies: Definition</vt:lpstr>
      <vt:lpstr>Project Design &amp; Methodology</vt:lpstr>
      <vt:lpstr>Research Project Deliverable</vt:lpstr>
      <vt:lpstr>Comparative Analysis: Research Objectives: </vt:lpstr>
      <vt:lpstr>WOF Research Objectives &amp; Questions</vt:lpstr>
      <vt:lpstr>HSRC-DEFF Study Objectives</vt:lpstr>
      <vt:lpstr>HSRC-DEFF Study Design</vt:lpstr>
      <vt:lpstr>HSRC-DEFF: Research Questions</vt:lpstr>
      <vt:lpstr>Conclusion: Research Objectives</vt:lpstr>
      <vt:lpstr>Comparative Analysis: Design, Methodology and Sampling</vt:lpstr>
      <vt:lpstr>Sampling</vt:lpstr>
      <vt:lpstr>Design &amp; Methodology</vt:lpstr>
      <vt:lpstr>Conclusion: Sampling, Design and Methodology</vt:lpstr>
      <vt:lpstr>Study Limitations</vt:lpstr>
      <vt:lpstr>Comparative Analysis: Demographic Profiles</vt:lpstr>
      <vt:lpstr>Gender</vt:lpstr>
      <vt:lpstr>Race</vt:lpstr>
      <vt:lpstr>Age Profile</vt:lpstr>
      <vt:lpstr>People with Disabilities</vt:lpstr>
      <vt:lpstr>Conclusions: Demographics</vt:lpstr>
      <vt:lpstr>Comparative Analysis: Employment and Financial Status</vt:lpstr>
      <vt:lpstr>Employment &amp; Financial Status</vt:lpstr>
      <vt:lpstr>Educational Levels</vt:lpstr>
      <vt:lpstr>Employment Status Before EPWP</vt:lpstr>
      <vt:lpstr>Comparative Analysis: Accommodation</vt:lpstr>
      <vt:lpstr>Accommodation (FF/EPWP)</vt:lpstr>
      <vt:lpstr>Conclusions: Accommodation</vt:lpstr>
      <vt:lpstr>Comparative Analysis: Food Security</vt:lpstr>
      <vt:lpstr>Food Security</vt:lpstr>
      <vt:lpstr> Conclusions: Food Security </vt:lpstr>
      <vt:lpstr>Comparative Analysis:  Care of Children and Dependents</vt:lpstr>
      <vt:lpstr>Care of Children and Dependents </vt:lpstr>
      <vt:lpstr>Conclusions: Care of Children and Dependants</vt:lpstr>
      <vt:lpstr>Comparative Analysis:  Training and Development </vt:lpstr>
      <vt:lpstr>Training and Development</vt:lpstr>
      <vt:lpstr>Conclusions: Training &amp; Development</vt:lpstr>
      <vt:lpstr> Comparative Analysis:  Changes in Relationships </vt:lpstr>
      <vt:lpstr>Changes in Relationships</vt:lpstr>
      <vt:lpstr>Conclusions: Changes in Relationships with others</vt:lpstr>
      <vt:lpstr>Comparative Analysis:  Employability</vt:lpstr>
      <vt:lpstr>Employability</vt:lpstr>
      <vt:lpstr>Conclusions: Employability</vt:lpstr>
      <vt:lpstr>Comparative Analysis: Concluding observations &amp; Suggestions </vt:lpstr>
      <vt:lpstr>Summary</vt:lpstr>
      <vt:lpstr>Summary</vt:lpstr>
      <vt:lpstr>Sustainable Socio-economic outcomes and Impact</vt:lpstr>
      <vt:lpstr>Outcome and Impact Planning &amp; Measurement </vt:lpstr>
      <vt:lpstr>Theory of change logic and Pathways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(Arial 35) second line (Arial 30)</dc:title>
  <dc:creator>Luthfia Cader</dc:creator>
  <cp:lastModifiedBy>Edith Vries</cp:lastModifiedBy>
  <cp:revision>540</cp:revision>
  <cp:lastPrinted>2020-03-23T19:22:18Z</cp:lastPrinted>
  <dcterms:created xsi:type="dcterms:W3CDTF">2011-11-14T12:42:45Z</dcterms:created>
  <dcterms:modified xsi:type="dcterms:W3CDTF">2020-09-17T06:19:43Z</dcterms:modified>
</cp:coreProperties>
</file>